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2" r:id="rId3"/>
    <p:sldId id="258" r:id="rId4"/>
    <p:sldId id="267" r:id="rId5"/>
    <p:sldId id="268" r:id="rId6"/>
    <p:sldId id="269" r:id="rId7"/>
    <p:sldId id="270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8E4"/>
    <a:srgbClr val="7A9741"/>
    <a:srgbClr val="627F22"/>
    <a:srgbClr val="DEE0BB"/>
    <a:srgbClr val="4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>
            <a:extLst>
              <a:ext uri="{FF2B5EF4-FFF2-40B4-BE49-F238E27FC236}">
                <a16:creationId xmlns:a16="http://schemas.microsoft.com/office/drawing/2014/main" id="{FF67C024-9CBA-4E90-9C25-E19A2ABAFA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5C61CAB5-D7E1-4E5D-9895-8D1610E4BD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36FB8-2638-451A-8907-08EE3F3AA2C7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3C728525-8EC6-471D-BE2B-EB855F25C6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AAA63-4F96-466A-A750-AA4A8F483108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758957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9EA08-99B2-4DF1-A8EF-6815D133BD6E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93E45-EBCA-43C5-A568-95706B838B52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2472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93E45-EBCA-43C5-A568-95706B838B52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4145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93E45-EBCA-43C5-A568-95706B838B52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6195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93E45-EBCA-43C5-A568-95706B838B52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6742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93E45-EBCA-43C5-A568-95706B838B52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1141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93E45-EBCA-43C5-A568-95706B838B52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4613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и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E628DF2D-DF55-4C80-9E35-65CC0226C247}"/>
              </a:ext>
            </a:extLst>
          </p:cNvPr>
          <p:cNvSpPr/>
          <p:nvPr userDrawn="1"/>
        </p:nvSpPr>
        <p:spPr>
          <a:xfrm>
            <a:off x="259395" y="120580"/>
            <a:ext cx="11963085" cy="6737420"/>
          </a:xfrm>
          <a:prstGeom prst="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uk-UA" dirty="0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E34DBB2-8431-48F8-8E66-6C4E89B22AAF}" type="slidenum">
              <a:rPr lang="uk-UA" smtClean="0"/>
              <a:t>‹№›</a:t>
            </a:fld>
            <a:endParaRPr lang="uk-UA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7A9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 dirty="0"/>
          </a:p>
        </p:txBody>
      </p:sp>
      <p:sp>
        <p:nvSpPr>
          <p:cNvPr id="8" name="Прямокутний трикутник 7">
            <a:extLst>
              <a:ext uri="{FF2B5EF4-FFF2-40B4-BE49-F238E27FC236}">
                <a16:creationId xmlns:a16="http://schemas.microsoft.com/office/drawing/2014/main" id="{5BC437C8-4629-4CCA-A214-CC92E112E46E}"/>
              </a:ext>
            </a:extLst>
          </p:cNvPr>
          <p:cNvSpPr/>
          <p:nvPr userDrawn="1"/>
        </p:nvSpPr>
        <p:spPr>
          <a:xfrm rot="5400000" flipV="1">
            <a:off x="8644552" y="-1288468"/>
            <a:ext cx="1377043" cy="5778815"/>
          </a:xfrm>
          <a:prstGeom prst="rtTriangle">
            <a:avLst/>
          </a:prstGeom>
          <a:solidFill>
            <a:srgbClr val="7A9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рямокутний трикутник 8">
            <a:extLst>
              <a:ext uri="{FF2B5EF4-FFF2-40B4-BE49-F238E27FC236}">
                <a16:creationId xmlns:a16="http://schemas.microsoft.com/office/drawing/2014/main" id="{19A3EA72-91E8-4078-B26D-0D4AFC9124B2}"/>
              </a:ext>
            </a:extLst>
          </p:cNvPr>
          <p:cNvSpPr/>
          <p:nvPr userDrawn="1"/>
        </p:nvSpPr>
        <p:spPr>
          <a:xfrm rot="5400000">
            <a:off x="4330769" y="-2961148"/>
            <a:ext cx="1377044" cy="9124180"/>
          </a:xfrm>
          <a:prstGeom prst="rtTriangle">
            <a:avLst/>
          </a:prstGeom>
          <a:solidFill>
            <a:srgbClr val="7A9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кутний трикутник 9">
            <a:extLst>
              <a:ext uri="{FF2B5EF4-FFF2-40B4-BE49-F238E27FC236}">
                <a16:creationId xmlns:a16="http://schemas.microsoft.com/office/drawing/2014/main" id="{333B10A7-B00D-4688-859C-C842626C6383}"/>
              </a:ext>
            </a:extLst>
          </p:cNvPr>
          <p:cNvSpPr/>
          <p:nvPr userDrawn="1"/>
        </p:nvSpPr>
        <p:spPr>
          <a:xfrm rot="5400000" flipV="1">
            <a:off x="8652172" y="-1512911"/>
            <a:ext cx="1377043" cy="5763574"/>
          </a:xfrm>
          <a:prstGeom prst="rtTriangle">
            <a:avLst/>
          </a:prstGeom>
          <a:solidFill>
            <a:srgbClr val="DEE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Прямокутний трикутник 10">
            <a:extLst>
              <a:ext uri="{FF2B5EF4-FFF2-40B4-BE49-F238E27FC236}">
                <a16:creationId xmlns:a16="http://schemas.microsoft.com/office/drawing/2014/main" id="{7BB84A3F-0EBE-4093-89BE-512A0EA134B6}"/>
              </a:ext>
            </a:extLst>
          </p:cNvPr>
          <p:cNvSpPr/>
          <p:nvPr userDrawn="1"/>
        </p:nvSpPr>
        <p:spPr>
          <a:xfrm rot="5400000">
            <a:off x="4338389" y="-3200832"/>
            <a:ext cx="1377043" cy="9139420"/>
          </a:xfrm>
          <a:prstGeom prst="rtTriangle">
            <a:avLst/>
          </a:prstGeom>
          <a:solidFill>
            <a:srgbClr val="DEE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кутник 13">
            <a:extLst>
              <a:ext uri="{FF2B5EF4-FFF2-40B4-BE49-F238E27FC236}">
                <a16:creationId xmlns:a16="http://schemas.microsoft.com/office/drawing/2014/main" id="{C1E5EE24-AF87-4434-8FCC-C688D9C550AE}"/>
              </a:ext>
            </a:extLst>
          </p:cNvPr>
          <p:cNvSpPr/>
          <p:nvPr userDrawn="1"/>
        </p:nvSpPr>
        <p:spPr>
          <a:xfrm>
            <a:off x="457200" y="0"/>
            <a:ext cx="11765281" cy="680351"/>
          </a:xfrm>
          <a:prstGeom prst="rect">
            <a:avLst/>
          </a:prstGeom>
          <a:solidFill>
            <a:srgbClr val="DEE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49F028F-3E0E-404C-92A5-FB7CF7C678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152" y="3429000"/>
            <a:ext cx="4917328" cy="350759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9464AF5-7768-43FC-9D7B-4287CF35E9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58007" y="-32124"/>
            <a:ext cx="4917328" cy="35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34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DBB2-8431-48F8-8E66-6C4E89B22AA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03799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DBB2-8431-48F8-8E66-6C4E89B22AA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8865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DBB2-8431-48F8-8E66-6C4E89B22AA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3158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505BDEA4-A3A8-441E-83F0-F4DB57B44396}"/>
              </a:ext>
            </a:extLst>
          </p:cNvPr>
          <p:cNvSpPr/>
          <p:nvPr userDrawn="1"/>
        </p:nvSpPr>
        <p:spPr>
          <a:xfrm>
            <a:off x="11292840" y="0"/>
            <a:ext cx="914400" cy="6879318"/>
          </a:xfrm>
          <a:prstGeom prst="rect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50915DD-D7A6-4A1D-A12C-E5C0692603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152" y="3429000"/>
            <a:ext cx="4917328" cy="3507596"/>
          </a:xfrm>
          <a:prstGeom prst="rect">
            <a:avLst/>
          </a:prstGeom>
        </p:spPr>
      </p:pic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B59C1428-C523-4355-8E94-6C89D97FB3EF}"/>
              </a:ext>
            </a:extLst>
          </p:cNvPr>
          <p:cNvSpPr/>
          <p:nvPr userDrawn="1"/>
        </p:nvSpPr>
        <p:spPr>
          <a:xfrm>
            <a:off x="0" y="336736"/>
            <a:ext cx="11292840" cy="6547912"/>
          </a:xfrm>
          <a:prstGeom prst="rect">
            <a:avLst/>
          </a:prstGeom>
          <a:solidFill>
            <a:srgbClr val="FFF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кутний трикутник 6">
            <a:extLst>
              <a:ext uri="{FF2B5EF4-FFF2-40B4-BE49-F238E27FC236}">
                <a16:creationId xmlns:a16="http://schemas.microsoft.com/office/drawing/2014/main" id="{465290E6-6B68-42B2-B414-401BDD40DBAD}"/>
              </a:ext>
            </a:extLst>
          </p:cNvPr>
          <p:cNvSpPr/>
          <p:nvPr userDrawn="1"/>
        </p:nvSpPr>
        <p:spPr>
          <a:xfrm rot="5400000">
            <a:off x="3870504" y="-3106200"/>
            <a:ext cx="1377044" cy="9148533"/>
          </a:xfrm>
          <a:prstGeom prst="rtTriangle">
            <a:avLst/>
          </a:prstGeom>
          <a:solidFill>
            <a:srgbClr val="7A9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рямокутний трикутник 8">
            <a:extLst>
              <a:ext uri="{FF2B5EF4-FFF2-40B4-BE49-F238E27FC236}">
                <a16:creationId xmlns:a16="http://schemas.microsoft.com/office/drawing/2014/main" id="{F6144E54-892F-41D5-B13B-BD29C6972516}"/>
              </a:ext>
            </a:extLst>
          </p:cNvPr>
          <p:cNvSpPr/>
          <p:nvPr userDrawn="1"/>
        </p:nvSpPr>
        <p:spPr>
          <a:xfrm rot="5400000" flipV="1">
            <a:off x="7741631" y="-1383962"/>
            <a:ext cx="1377043" cy="5725378"/>
          </a:xfrm>
          <a:prstGeom prst="rtTriangle">
            <a:avLst/>
          </a:prstGeom>
          <a:solidFill>
            <a:srgbClr val="7A9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кутний трикутник 9">
            <a:extLst>
              <a:ext uri="{FF2B5EF4-FFF2-40B4-BE49-F238E27FC236}">
                <a16:creationId xmlns:a16="http://schemas.microsoft.com/office/drawing/2014/main" id="{46AEBB28-D568-4B1D-8A83-C85E03A8A419}"/>
              </a:ext>
            </a:extLst>
          </p:cNvPr>
          <p:cNvSpPr/>
          <p:nvPr userDrawn="1"/>
        </p:nvSpPr>
        <p:spPr>
          <a:xfrm rot="5400000" flipV="1">
            <a:off x="7749250" y="-1608406"/>
            <a:ext cx="1377043" cy="5710138"/>
          </a:xfrm>
          <a:prstGeom prst="rtTriangle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кутний трикутник 7">
            <a:extLst>
              <a:ext uri="{FF2B5EF4-FFF2-40B4-BE49-F238E27FC236}">
                <a16:creationId xmlns:a16="http://schemas.microsoft.com/office/drawing/2014/main" id="{79709519-CD2B-482D-96B7-69D8AAD4CFA0}"/>
              </a:ext>
            </a:extLst>
          </p:cNvPr>
          <p:cNvSpPr/>
          <p:nvPr userDrawn="1"/>
        </p:nvSpPr>
        <p:spPr>
          <a:xfrm rot="5400000">
            <a:off x="3878146" y="-3345904"/>
            <a:ext cx="1377043" cy="9163816"/>
          </a:xfrm>
          <a:prstGeom prst="rtTriangle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0D5F6746-E182-428C-B569-019F338776B7}"/>
              </a:ext>
            </a:extLst>
          </p:cNvPr>
          <p:cNvSpPr/>
          <p:nvPr userDrawn="1"/>
        </p:nvSpPr>
        <p:spPr>
          <a:xfrm>
            <a:off x="0" y="0"/>
            <a:ext cx="11323322" cy="558140"/>
          </a:xfrm>
          <a:prstGeom prst="rect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3046" y="336736"/>
            <a:ext cx="10321466" cy="894188"/>
          </a:xfrm>
        </p:spPr>
        <p:txBody>
          <a:bodyPr/>
          <a:lstStyle>
            <a:lvl1pPr>
              <a:defRPr>
                <a:solidFill>
                  <a:srgbClr val="FFF8E4"/>
                </a:solidFill>
              </a:defRPr>
            </a:lvl1pPr>
          </a:lstStyle>
          <a:p>
            <a:r>
              <a:rPr lang="uk-UA" dirty="0"/>
              <a:t>Заголовок</a:t>
            </a:r>
            <a:endParaRPr lang="en-US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5C5FD2E-E78B-44D0-ADF8-2821DDDFB1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94778" y="699536"/>
            <a:ext cx="4917328" cy="3507596"/>
          </a:xfrm>
          <a:prstGeom prst="rect">
            <a:avLst/>
          </a:prstGeom>
        </p:spPr>
      </p:pic>
      <p:sp>
        <p:nvSpPr>
          <p:cNvPr id="4" name="Кнопка дії: повернення 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822B2205-62B0-4A2F-A6FE-B3C033C7C13A}"/>
              </a:ext>
            </a:extLst>
          </p:cNvPr>
          <p:cNvSpPr/>
          <p:nvPr userDrawn="1"/>
        </p:nvSpPr>
        <p:spPr>
          <a:xfrm>
            <a:off x="10714081" y="6323264"/>
            <a:ext cx="396000" cy="396000"/>
          </a:xfrm>
          <a:prstGeom prst="actionButtonReturn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Кнопка дії: на домашню сторінку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AF70DEE-860D-4B21-ABE3-237E01651B0B}"/>
              </a:ext>
            </a:extLst>
          </p:cNvPr>
          <p:cNvSpPr/>
          <p:nvPr userDrawn="1"/>
        </p:nvSpPr>
        <p:spPr>
          <a:xfrm>
            <a:off x="10092348" y="6323264"/>
            <a:ext cx="396000" cy="396000"/>
          </a:xfrm>
          <a:prstGeom prst="actionButtonHome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56901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505BDEA4-A3A8-441E-83F0-F4DB57B44396}"/>
              </a:ext>
            </a:extLst>
          </p:cNvPr>
          <p:cNvSpPr/>
          <p:nvPr userDrawn="1"/>
        </p:nvSpPr>
        <p:spPr>
          <a:xfrm>
            <a:off x="11292840" y="0"/>
            <a:ext cx="914400" cy="6879318"/>
          </a:xfrm>
          <a:prstGeom prst="rect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50915DD-D7A6-4A1D-A12C-E5C0692603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152" y="3429000"/>
            <a:ext cx="4917328" cy="3507596"/>
          </a:xfrm>
          <a:prstGeom prst="rect">
            <a:avLst/>
          </a:prstGeom>
        </p:spPr>
      </p:pic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B59C1428-C523-4355-8E94-6C89D97FB3EF}"/>
              </a:ext>
            </a:extLst>
          </p:cNvPr>
          <p:cNvSpPr/>
          <p:nvPr userDrawn="1"/>
        </p:nvSpPr>
        <p:spPr>
          <a:xfrm>
            <a:off x="0" y="336736"/>
            <a:ext cx="11292840" cy="6547912"/>
          </a:xfrm>
          <a:prstGeom prst="rect">
            <a:avLst/>
          </a:prstGeom>
          <a:solidFill>
            <a:srgbClr val="FFF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кутний трикутник 6">
            <a:extLst>
              <a:ext uri="{FF2B5EF4-FFF2-40B4-BE49-F238E27FC236}">
                <a16:creationId xmlns:a16="http://schemas.microsoft.com/office/drawing/2014/main" id="{465290E6-6B68-42B2-B414-401BDD40DBAD}"/>
              </a:ext>
            </a:extLst>
          </p:cNvPr>
          <p:cNvSpPr/>
          <p:nvPr userDrawn="1"/>
        </p:nvSpPr>
        <p:spPr>
          <a:xfrm rot="5400000">
            <a:off x="3870504" y="-3106200"/>
            <a:ext cx="1377044" cy="9148533"/>
          </a:xfrm>
          <a:prstGeom prst="rtTriangle">
            <a:avLst/>
          </a:prstGeom>
          <a:solidFill>
            <a:srgbClr val="7A9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рямокутний трикутник 8">
            <a:extLst>
              <a:ext uri="{FF2B5EF4-FFF2-40B4-BE49-F238E27FC236}">
                <a16:creationId xmlns:a16="http://schemas.microsoft.com/office/drawing/2014/main" id="{F6144E54-892F-41D5-B13B-BD29C6972516}"/>
              </a:ext>
            </a:extLst>
          </p:cNvPr>
          <p:cNvSpPr/>
          <p:nvPr userDrawn="1"/>
        </p:nvSpPr>
        <p:spPr>
          <a:xfrm rot="5400000" flipV="1">
            <a:off x="7741631" y="-1383962"/>
            <a:ext cx="1377043" cy="5725378"/>
          </a:xfrm>
          <a:prstGeom prst="rtTriangle">
            <a:avLst/>
          </a:prstGeom>
          <a:solidFill>
            <a:srgbClr val="7A9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кутний трикутник 9">
            <a:extLst>
              <a:ext uri="{FF2B5EF4-FFF2-40B4-BE49-F238E27FC236}">
                <a16:creationId xmlns:a16="http://schemas.microsoft.com/office/drawing/2014/main" id="{46AEBB28-D568-4B1D-8A83-C85E03A8A419}"/>
              </a:ext>
            </a:extLst>
          </p:cNvPr>
          <p:cNvSpPr/>
          <p:nvPr userDrawn="1"/>
        </p:nvSpPr>
        <p:spPr>
          <a:xfrm rot="5400000" flipV="1">
            <a:off x="7749250" y="-1608406"/>
            <a:ext cx="1377043" cy="5710138"/>
          </a:xfrm>
          <a:prstGeom prst="rtTriangle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кутний трикутник 7">
            <a:extLst>
              <a:ext uri="{FF2B5EF4-FFF2-40B4-BE49-F238E27FC236}">
                <a16:creationId xmlns:a16="http://schemas.microsoft.com/office/drawing/2014/main" id="{79709519-CD2B-482D-96B7-69D8AAD4CFA0}"/>
              </a:ext>
            </a:extLst>
          </p:cNvPr>
          <p:cNvSpPr/>
          <p:nvPr userDrawn="1"/>
        </p:nvSpPr>
        <p:spPr>
          <a:xfrm rot="5400000">
            <a:off x="3878146" y="-3345904"/>
            <a:ext cx="1377043" cy="9163816"/>
          </a:xfrm>
          <a:prstGeom prst="rtTriangle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0D5F6746-E182-428C-B569-019F338776B7}"/>
              </a:ext>
            </a:extLst>
          </p:cNvPr>
          <p:cNvSpPr/>
          <p:nvPr userDrawn="1"/>
        </p:nvSpPr>
        <p:spPr>
          <a:xfrm>
            <a:off x="0" y="0"/>
            <a:ext cx="11323322" cy="558140"/>
          </a:xfrm>
          <a:prstGeom prst="rect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3046" y="336736"/>
            <a:ext cx="10321466" cy="894188"/>
          </a:xfrm>
        </p:spPr>
        <p:txBody>
          <a:bodyPr/>
          <a:lstStyle>
            <a:lvl1pPr>
              <a:defRPr>
                <a:solidFill>
                  <a:srgbClr val="FFF8E4"/>
                </a:solidFill>
              </a:defRPr>
            </a:lvl1pPr>
          </a:lstStyle>
          <a:p>
            <a:r>
              <a:rPr lang="uk-UA" dirty="0"/>
              <a:t>Заголовок</a:t>
            </a:r>
            <a:endParaRPr lang="en-US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5C5FD2E-E78B-44D0-ADF8-2821DDDFB1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94778" y="699536"/>
            <a:ext cx="4917328" cy="3507596"/>
          </a:xfrm>
          <a:prstGeom prst="rect">
            <a:avLst/>
          </a:prstGeom>
        </p:spPr>
      </p:pic>
      <p:sp>
        <p:nvSpPr>
          <p:cNvPr id="4" name="Кнопка дії: повернення 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822B2205-62B0-4A2F-A6FE-B3C033C7C13A}"/>
              </a:ext>
            </a:extLst>
          </p:cNvPr>
          <p:cNvSpPr/>
          <p:nvPr userDrawn="1"/>
        </p:nvSpPr>
        <p:spPr>
          <a:xfrm>
            <a:off x="10714081" y="6323264"/>
            <a:ext cx="396000" cy="396000"/>
          </a:xfrm>
          <a:prstGeom prst="actionButtonReturn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Кнопка дії: перейти далі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3C679A4-3576-47AC-8B04-C1AC5D38EF89}"/>
              </a:ext>
            </a:extLst>
          </p:cNvPr>
          <p:cNvSpPr/>
          <p:nvPr userDrawn="1"/>
        </p:nvSpPr>
        <p:spPr>
          <a:xfrm>
            <a:off x="10119925" y="6323264"/>
            <a:ext cx="396000" cy="396000"/>
          </a:xfrm>
          <a:prstGeom prst="actionButtonForwardNex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227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кутник 17">
            <a:extLst>
              <a:ext uri="{FF2B5EF4-FFF2-40B4-BE49-F238E27FC236}">
                <a16:creationId xmlns:a16="http://schemas.microsoft.com/office/drawing/2014/main" id="{670F4E28-FF24-4C22-95C7-B44C689EFC9E}"/>
              </a:ext>
            </a:extLst>
          </p:cNvPr>
          <p:cNvSpPr/>
          <p:nvPr userDrawn="1"/>
        </p:nvSpPr>
        <p:spPr>
          <a:xfrm>
            <a:off x="0" y="336736"/>
            <a:ext cx="11323322" cy="6547912"/>
          </a:xfrm>
          <a:prstGeom prst="rect">
            <a:avLst/>
          </a:prstGeom>
          <a:solidFill>
            <a:srgbClr val="FFF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1824" y="1978152"/>
            <a:ext cx="9418320" cy="305995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solidFill>
                  <a:srgbClr val="440000"/>
                </a:solidFill>
              </a:defRPr>
            </a:lvl1pPr>
          </a:lstStyle>
          <a:p>
            <a:r>
              <a:rPr lang="uk-UA" dirty="0"/>
              <a:t>Зразок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79318"/>
          </a:xfrm>
          <a:prstGeom prst="rect">
            <a:avLst/>
          </a:prstGeom>
          <a:solidFill>
            <a:srgbClr val="7A9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Прямокутний трикутник 11">
            <a:extLst>
              <a:ext uri="{FF2B5EF4-FFF2-40B4-BE49-F238E27FC236}">
                <a16:creationId xmlns:a16="http://schemas.microsoft.com/office/drawing/2014/main" id="{12E4FAEE-544D-4842-B677-1FA0DBBF4104}"/>
              </a:ext>
            </a:extLst>
          </p:cNvPr>
          <p:cNvSpPr/>
          <p:nvPr userDrawn="1"/>
        </p:nvSpPr>
        <p:spPr>
          <a:xfrm rot="5400000">
            <a:off x="3885746" y="-3139850"/>
            <a:ext cx="1377044" cy="9148533"/>
          </a:xfrm>
          <a:prstGeom prst="rtTriangle">
            <a:avLst/>
          </a:prstGeom>
          <a:solidFill>
            <a:srgbClr val="7A9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Прямокутний трикутник 12">
            <a:extLst>
              <a:ext uri="{FF2B5EF4-FFF2-40B4-BE49-F238E27FC236}">
                <a16:creationId xmlns:a16="http://schemas.microsoft.com/office/drawing/2014/main" id="{3B785F8E-061E-4750-B5FD-CFF562EE013A}"/>
              </a:ext>
            </a:extLst>
          </p:cNvPr>
          <p:cNvSpPr/>
          <p:nvPr userDrawn="1"/>
        </p:nvSpPr>
        <p:spPr>
          <a:xfrm rot="5400000" flipV="1">
            <a:off x="7749252" y="-1409990"/>
            <a:ext cx="1377043" cy="5710136"/>
          </a:xfrm>
          <a:prstGeom prst="rtTriangle">
            <a:avLst/>
          </a:prstGeom>
          <a:solidFill>
            <a:srgbClr val="7A9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кутний трикутник 13">
            <a:extLst>
              <a:ext uri="{FF2B5EF4-FFF2-40B4-BE49-F238E27FC236}">
                <a16:creationId xmlns:a16="http://schemas.microsoft.com/office/drawing/2014/main" id="{3E399C5A-4D31-4DB0-942B-84D66DD793D9}"/>
              </a:ext>
            </a:extLst>
          </p:cNvPr>
          <p:cNvSpPr/>
          <p:nvPr userDrawn="1"/>
        </p:nvSpPr>
        <p:spPr>
          <a:xfrm rot="5400000" flipV="1">
            <a:off x="7772112" y="-1649677"/>
            <a:ext cx="1377043" cy="5725378"/>
          </a:xfrm>
          <a:prstGeom prst="rtTriangle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5" name="Прямокутний трикутник 14">
            <a:extLst>
              <a:ext uri="{FF2B5EF4-FFF2-40B4-BE49-F238E27FC236}">
                <a16:creationId xmlns:a16="http://schemas.microsoft.com/office/drawing/2014/main" id="{D0669411-7010-45E3-8512-40F5B6572E7A}"/>
              </a:ext>
            </a:extLst>
          </p:cNvPr>
          <p:cNvSpPr/>
          <p:nvPr userDrawn="1"/>
        </p:nvSpPr>
        <p:spPr>
          <a:xfrm rot="5400000">
            <a:off x="3893388" y="-3379554"/>
            <a:ext cx="1377043" cy="9163816"/>
          </a:xfrm>
          <a:prstGeom prst="rtTriangle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DD248C85-CC05-473C-9D82-81230B67170C}"/>
              </a:ext>
            </a:extLst>
          </p:cNvPr>
          <p:cNvSpPr/>
          <p:nvPr userDrawn="1"/>
        </p:nvSpPr>
        <p:spPr>
          <a:xfrm>
            <a:off x="1" y="-33650"/>
            <a:ext cx="11323322" cy="558140"/>
          </a:xfrm>
          <a:prstGeom prst="rect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Прямокутник 16">
            <a:extLst>
              <a:ext uri="{FF2B5EF4-FFF2-40B4-BE49-F238E27FC236}">
                <a16:creationId xmlns:a16="http://schemas.microsoft.com/office/drawing/2014/main" id="{46D43398-8DB5-468C-9629-94E89BE2AEE2}"/>
              </a:ext>
            </a:extLst>
          </p:cNvPr>
          <p:cNvSpPr/>
          <p:nvPr userDrawn="1"/>
        </p:nvSpPr>
        <p:spPr>
          <a:xfrm>
            <a:off x="11270226" y="0"/>
            <a:ext cx="937014" cy="6879318"/>
          </a:xfrm>
          <a:prstGeom prst="rect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aseline="-250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362BB67-5F1F-4B0F-85C2-FE29E04C23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5282" y="-78596"/>
            <a:ext cx="4917328" cy="350759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4CFA199-B5C3-4775-87D9-14910DBB0F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152" y="3429000"/>
            <a:ext cx="4917328" cy="35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21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DBB2-8431-48F8-8E66-6C4E89B22AA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8069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DBB2-8431-48F8-8E66-6C4E89B22AA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92462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DBB2-8431-48F8-8E66-6C4E89B22AA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18409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DBB2-8431-48F8-8E66-6C4E89B22AA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4563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DBB2-8431-48F8-8E66-6C4E89B22AA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16136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E34DBB2-8431-48F8-8E66-6C4E89B22AA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815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3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3.jpg"/><Relationship Id="rId7" Type="http://schemas.openxmlformats.org/officeDocument/2006/relationships/slide" Target="slide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6.jp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7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slide" Target="slide5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target.com/whatis/definition/processor" TargetMode="External"/><Relationship Id="rId2" Type="http://schemas.openxmlformats.org/officeDocument/2006/relationships/hyperlink" Target="https://en.wikipedia.org/wiki/Central_processing_uni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ouodl.wordpress.com/unit-2/2-2-components-of-a-system-unit/principles-of-processor-operati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B33347-C49A-4885-8B49-811B3C555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/>
              <a:t>Принцип роботи жорсткого диску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6C9AAACD-798B-4CDB-BB55-491A444CE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79363" y="5253228"/>
            <a:ext cx="3141057" cy="1290641"/>
          </a:xfrm>
        </p:spPr>
        <p:txBody>
          <a:bodyPr>
            <a:normAutofit/>
          </a:bodyPr>
          <a:lstStyle/>
          <a:p>
            <a:pPr algn="r">
              <a:lnSpc>
                <a:spcPts val="1940"/>
              </a:lnSpc>
            </a:pPr>
            <a:r>
              <a:rPr lang="uk-UA" sz="1800" dirty="0"/>
              <a:t>Підготувала учениця </a:t>
            </a:r>
          </a:p>
          <a:p>
            <a:pPr algn="r">
              <a:lnSpc>
                <a:spcPts val="1940"/>
              </a:lnSpc>
            </a:pPr>
            <a:r>
              <a:rPr lang="uk-UA" sz="1800" dirty="0"/>
              <a:t>групи №11 </a:t>
            </a:r>
          </a:p>
          <a:p>
            <a:pPr algn="r">
              <a:lnSpc>
                <a:spcPts val="1940"/>
              </a:lnSpc>
            </a:pPr>
            <a:r>
              <a:rPr lang="uk-UA" sz="1800" dirty="0" err="1"/>
              <a:t>Яцюк</a:t>
            </a:r>
            <a:r>
              <a:rPr lang="uk-UA" sz="1800" dirty="0"/>
              <a:t> Дарина</a:t>
            </a:r>
          </a:p>
        </p:txBody>
      </p:sp>
    </p:spTree>
    <p:extLst>
      <p:ext uri="{BB962C8B-B14F-4D97-AF65-F5344CB8AC3E}">
        <p14:creationId xmlns:p14="http://schemas.microsoft.com/office/powerpoint/2010/main" val="2679640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C02E658C-DB1A-45CE-876E-ADB5A06A1923}"/>
              </a:ext>
            </a:extLst>
          </p:cNvPr>
          <p:cNvGrpSpPr/>
          <p:nvPr/>
        </p:nvGrpSpPr>
        <p:grpSpPr>
          <a:xfrm>
            <a:off x="345233" y="2531706"/>
            <a:ext cx="9777726" cy="2397968"/>
            <a:chOff x="345233" y="2531706"/>
            <a:chExt cx="9777726" cy="239796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" name="Прямокутник: округлені кути 3">
              <a:extLst>
                <a:ext uri="{FF2B5EF4-FFF2-40B4-BE49-F238E27FC236}">
                  <a16:creationId xmlns:a16="http://schemas.microsoft.com/office/drawing/2014/main" id="{2212F238-9F36-4858-8B10-7CCF2EF8766E}"/>
                </a:ext>
              </a:extLst>
            </p:cNvPr>
            <p:cNvSpPr/>
            <p:nvPr/>
          </p:nvSpPr>
          <p:spPr>
            <a:xfrm>
              <a:off x="345233" y="2531706"/>
              <a:ext cx="1446622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5" name="Прямокутник: округлені кути 3">
              <a:extLst>
                <a:ext uri="{FF2B5EF4-FFF2-40B4-BE49-F238E27FC236}">
                  <a16:creationId xmlns:a16="http://schemas.microsoft.com/office/drawing/2014/main" id="{EDCCF714-20AE-4215-AD77-2DCB87C23754}"/>
                </a:ext>
              </a:extLst>
            </p:cNvPr>
            <p:cNvSpPr/>
            <p:nvPr/>
          </p:nvSpPr>
          <p:spPr>
            <a:xfrm>
              <a:off x="2427776" y="2531706"/>
              <a:ext cx="1446622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7" name="Прямокутник: округлені кути 3">
              <a:extLst>
                <a:ext uri="{FF2B5EF4-FFF2-40B4-BE49-F238E27FC236}">
                  <a16:creationId xmlns:a16="http://schemas.microsoft.com/office/drawing/2014/main" id="{66BEDC0D-852F-4287-9C59-BFB4D7859FB9}"/>
                </a:ext>
              </a:extLst>
            </p:cNvPr>
            <p:cNvSpPr/>
            <p:nvPr/>
          </p:nvSpPr>
          <p:spPr>
            <a:xfrm>
              <a:off x="4510319" y="2531706"/>
              <a:ext cx="1446622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9" name="Прямокутник: округлені кути 3">
              <a:extLst>
                <a:ext uri="{FF2B5EF4-FFF2-40B4-BE49-F238E27FC236}">
                  <a16:creationId xmlns:a16="http://schemas.microsoft.com/office/drawing/2014/main" id="{0850CE7E-41DB-4E3F-843B-F1A101ADC88A}"/>
                </a:ext>
              </a:extLst>
            </p:cNvPr>
            <p:cNvSpPr/>
            <p:nvPr/>
          </p:nvSpPr>
          <p:spPr>
            <a:xfrm>
              <a:off x="6593328" y="2531706"/>
              <a:ext cx="1446622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21" name="Прямокутник: округлені кути 3">
              <a:extLst>
                <a:ext uri="{FF2B5EF4-FFF2-40B4-BE49-F238E27FC236}">
                  <a16:creationId xmlns:a16="http://schemas.microsoft.com/office/drawing/2014/main" id="{04E55DEA-1025-4A6C-AB8D-5515F41A77C7}"/>
                </a:ext>
              </a:extLst>
            </p:cNvPr>
            <p:cNvSpPr/>
            <p:nvPr/>
          </p:nvSpPr>
          <p:spPr>
            <a:xfrm>
              <a:off x="8676337" y="2531706"/>
              <a:ext cx="1446622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C2814A-D33B-4437-85DA-C7D3B591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cxnSp>
        <p:nvCxnSpPr>
          <p:cNvPr id="12" name="Сполучна лінія: вигнута 11">
            <a:extLst>
              <a:ext uri="{FF2B5EF4-FFF2-40B4-BE49-F238E27FC236}">
                <a16:creationId xmlns:a16="http://schemas.microsoft.com/office/drawing/2014/main" id="{35EAAD61-FB2C-4DF3-9343-F4335F2FEF1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03466" y="1335707"/>
            <a:ext cx="12700" cy="2082543"/>
          </a:xfrm>
          <a:prstGeom prst="curvedConnector3">
            <a:avLst>
              <a:gd name="adj1" fmla="val 1800000"/>
            </a:avLst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Сполучна лінія: вигнута 12">
            <a:extLst>
              <a:ext uri="{FF2B5EF4-FFF2-40B4-BE49-F238E27FC236}">
                <a16:creationId xmlns:a16="http://schemas.microsoft.com/office/drawing/2014/main" id="{4D2606A6-41E1-4609-AAD2-51E6DDDEF87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80600" y="1322773"/>
            <a:ext cx="12700" cy="2083009"/>
          </a:xfrm>
          <a:prstGeom prst="curvedConnector3">
            <a:avLst>
              <a:gd name="adj1" fmla="val 1800000"/>
            </a:avLst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кутник: округлені кути 30">
            <a:hlinkClick r:id="rId4" action="ppaction://hlinksldjump"/>
            <a:extLst>
              <a:ext uri="{FF2B5EF4-FFF2-40B4-BE49-F238E27FC236}">
                <a16:creationId xmlns:a16="http://schemas.microsoft.com/office/drawing/2014/main" id="{45744BCC-110F-46C4-B38F-CADC11D4E95A}"/>
              </a:ext>
            </a:extLst>
          </p:cNvPr>
          <p:cNvSpPr/>
          <p:nvPr/>
        </p:nvSpPr>
        <p:spPr>
          <a:xfrm>
            <a:off x="522210" y="4693207"/>
            <a:ext cx="1805354" cy="626938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 Зберігання даних  </a:t>
            </a:r>
            <a:r>
              <a:rPr lang="uk-UA" dirty="0">
                <a:solidFill>
                  <a:srgbClr val="FFF8E4"/>
                </a:solidFill>
              </a:rPr>
              <a:t> </a:t>
            </a:r>
          </a:p>
        </p:txBody>
      </p:sp>
      <p:cxnSp>
        <p:nvCxnSpPr>
          <p:cNvPr id="32" name="Сполучна лінія: вигнута 31">
            <a:extLst>
              <a:ext uri="{FF2B5EF4-FFF2-40B4-BE49-F238E27FC236}">
                <a16:creationId xmlns:a16="http://schemas.microsoft.com/office/drawing/2014/main" id="{61F6D5B3-11C2-4F4D-8D86-65B9D3A9B58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80946" y="4467067"/>
            <a:ext cx="12700" cy="2082543"/>
          </a:xfrm>
          <a:prstGeom prst="curvedConnector3">
            <a:avLst>
              <a:gd name="adj1" fmla="val 1800000"/>
            </a:avLst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B356F83E-16E5-412B-9AB9-A4F8C2F2909B}"/>
              </a:ext>
            </a:extLst>
          </p:cNvPr>
          <p:cNvSpPr/>
          <p:nvPr/>
        </p:nvSpPr>
        <p:spPr>
          <a:xfrm>
            <a:off x="2604753" y="4693207"/>
            <a:ext cx="1805354" cy="626938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Читання та запис</a:t>
            </a:r>
            <a:endParaRPr lang="uk-UA" dirty="0">
              <a:solidFill>
                <a:srgbClr val="FFF8E4"/>
              </a:solidFill>
            </a:endParaRPr>
          </a:p>
        </p:txBody>
      </p:sp>
      <p:sp>
        <p:nvSpPr>
          <p:cNvPr id="34" name="Прямокутник: округлені кути 7">
            <a:hlinkClick r:id="rId6" action="ppaction://hlinksldjump"/>
            <a:extLst>
              <a:ext uri="{FF2B5EF4-FFF2-40B4-BE49-F238E27FC236}">
                <a16:creationId xmlns:a16="http://schemas.microsoft.com/office/drawing/2014/main" id="{0680E05C-61E9-4710-880A-33867BE8B730}"/>
              </a:ext>
            </a:extLst>
          </p:cNvPr>
          <p:cNvSpPr/>
          <p:nvPr/>
        </p:nvSpPr>
        <p:spPr>
          <a:xfrm>
            <a:off x="4687296" y="4693207"/>
            <a:ext cx="1805354" cy="626938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Поверхнева адресація</a:t>
            </a:r>
            <a:endParaRPr lang="uk-UA" dirty="0">
              <a:solidFill>
                <a:srgbClr val="FFF8E4"/>
              </a:solidFill>
            </a:endParaRPr>
          </a:p>
        </p:txBody>
      </p:sp>
      <p:sp>
        <p:nvSpPr>
          <p:cNvPr id="36" name="Прямокутник: округлені кути 7">
            <a:hlinkClick r:id="rId7" action="ppaction://hlinksldjump"/>
            <a:extLst>
              <a:ext uri="{FF2B5EF4-FFF2-40B4-BE49-F238E27FC236}">
                <a16:creationId xmlns:a16="http://schemas.microsoft.com/office/drawing/2014/main" id="{0B031E90-FD1B-42C5-A41B-C3E4E358F46B}"/>
              </a:ext>
            </a:extLst>
          </p:cNvPr>
          <p:cNvSpPr/>
          <p:nvPr/>
        </p:nvSpPr>
        <p:spPr>
          <a:xfrm>
            <a:off x="6770305" y="4693207"/>
            <a:ext cx="1805354" cy="626938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Механізм руху головки</a:t>
            </a:r>
            <a:endParaRPr lang="uk-UA" dirty="0">
              <a:solidFill>
                <a:srgbClr val="FFF8E4"/>
              </a:solidFill>
            </a:endParaRPr>
          </a:p>
        </p:txBody>
      </p:sp>
      <p:sp>
        <p:nvSpPr>
          <p:cNvPr id="37" name="Прямокутник: округлені кути 7">
            <a:hlinkClick r:id="rId8" action="ppaction://hlinksldjump"/>
            <a:extLst>
              <a:ext uri="{FF2B5EF4-FFF2-40B4-BE49-F238E27FC236}">
                <a16:creationId xmlns:a16="http://schemas.microsoft.com/office/drawing/2014/main" id="{2318CFA8-BF82-41F7-8F9D-BD0A501B3427}"/>
              </a:ext>
            </a:extLst>
          </p:cNvPr>
          <p:cNvSpPr/>
          <p:nvPr/>
        </p:nvSpPr>
        <p:spPr>
          <a:xfrm>
            <a:off x="8853315" y="4693207"/>
            <a:ext cx="1805354" cy="626938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 Електронний сигнал </a:t>
            </a:r>
          </a:p>
        </p:txBody>
      </p:sp>
      <p:cxnSp>
        <p:nvCxnSpPr>
          <p:cNvPr id="38" name="Сполучна лінія: вигнута 13">
            <a:extLst>
              <a:ext uri="{FF2B5EF4-FFF2-40B4-BE49-F238E27FC236}">
                <a16:creationId xmlns:a16="http://schemas.microsoft.com/office/drawing/2014/main" id="{7BC65AE6-AB51-4A31-9A91-35EBED1324E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08137" y="4454132"/>
            <a:ext cx="12700" cy="2083009"/>
          </a:xfrm>
          <a:prstGeom prst="curvedConnector3">
            <a:avLst>
              <a:gd name="adj1" fmla="val 1800000"/>
            </a:avLst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82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Группа 34">
            <a:extLst>
              <a:ext uri="{FF2B5EF4-FFF2-40B4-BE49-F238E27FC236}">
                <a16:creationId xmlns:a16="http://schemas.microsoft.com/office/drawing/2014/main" id="{694132B5-42B9-4E12-B26B-040158DFFEA5}"/>
              </a:ext>
            </a:extLst>
          </p:cNvPr>
          <p:cNvGrpSpPr/>
          <p:nvPr/>
        </p:nvGrpSpPr>
        <p:grpSpPr>
          <a:xfrm>
            <a:off x="345233" y="2531706"/>
            <a:ext cx="9777726" cy="2397968"/>
            <a:chOff x="345233" y="2531706"/>
            <a:chExt cx="9777726" cy="2397968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9" name="Прямокутник: округлені кути 28">
              <a:extLst>
                <a:ext uri="{FF2B5EF4-FFF2-40B4-BE49-F238E27FC236}">
                  <a16:creationId xmlns:a16="http://schemas.microsoft.com/office/drawing/2014/main" id="{AECBAC5E-1C1E-42B9-8C73-E806273A8C19}"/>
                </a:ext>
              </a:extLst>
            </p:cNvPr>
            <p:cNvSpPr/>
            <p:nvPr/>
          </p:nvSpPr>
          <p:spPr>
            <a:xfrm>
              <a:off x="345233" y="2531706"/>
              <a:ext cx="1446622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2" name="Прямокутник: округлені кути 3">
              <a:extLst>
                <a:ext uri="{FF2B5EF4-FFF2-40B4-BE49-F238E27FC236}">
                  <a16:creationId xmlns:a16="http://schemas.microsoft.com/office/drawing/2014/main" id="{F7FC5299-9E51-423B-BF1E-17B3FE933341}"/>
                </a:ext>
              </a:extLst>
            </p:cNvPr>
            <p:cNvSpPr/>
            <p:nvPr/>
          </p:nvSpPr>
          <p:spPr>
            <a:xfrm>
              <a:off x="2427776" y="2531706"/>
              <a:ext cx="1446622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3" name="Прямокутник: округлені кути 3">
              <a:extLst>
                <a:ext uri="{FF2B5EF4-FFF2-40B4-BE49-F238E27FC236}">
                  <a16:creationId xmlns:a16="http://schemas.microsoft.com/office/drawing/2014/main" id="{A0709A45-6F6D-4795-94AB-86040AC1F53C}"/>
                </a:ext>
              </a:extLst>
            </p:cNvPr>
            <p:cNvSpPr/>
            <p:nvPr/>
          </p:nvSpPr>
          <p:spPr>
            <a:xfrm>
              <a:off x="4510319" y="2531706"/>
              <a:ext cx="1446622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44" name="Прямокутник: округлені кути 3">
              <a:extLst>
                <a:ext uri="{FF2B5EF4-FFF2-40B4-BE49-F238E27FC236}">
                  <a16:creationId xmlns:a16="http://schemas.microsoft.com/office/drawing/2014/main" id="{3522D4C5-6F3B-4B06-97C2-67B5777193E9}"/>
                </a:ext>
              </a:extLst>
            </p:cNvPr>
            <p:cNvSpPr/>
            <p:nvPr/>
          </p:nvSpPr>
          <p:spPr>
            <a:xfrm>
              <a:off x="6593328" y="2531706"/>
              <a:ext cx="1446622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45" name="Прямокутник: округлені кути 3">
              <a:extLst>
                <a:ext uri="{FF2B5EF4-FFF2-40B4-BE49-F238E27FC236}">
                  <a16:creationId xmlns:a16="http://schemas.microsoft.com/office/drawing/2014/main" id="{6489939A-CE7C-4DF8-9A33-148CFE9EEDF0}"/>
                </a:ext>
              </a:extLst>
            </p:cNvPr>
            <p:cNvSpPr/>
            <p:nvPr/>
          </p:nvSpPr>
          <p:spPr>
            <a:xfrm>
              <a:off x="8676337" y="2531706"/>
              <a:ext cx="1446622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6278E7A-0012-4099-9FC9-44E7D287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-95003"/>
            <a:ext cx="4130023" cy="1626900"/>
          </a:xfrm>
        </p:spPr>
        <p:txBody>
          <a:bodyPr/>
          <a:lstStyle/>
          <a:p>
            <a:r>
              <a:rPr lang="uk-UA" dirty="0"/>
              <a:t>Зберігання  даних</a:t>
            </a:r>
          </a:p>
        </p:txBody>
      </p:sp>
      <p:sp>
        <p:nvSpPr>
          <p:cNvPr id="2" name="Прямокутник: округлені кути 1">
            <a:extLst>
              <a:ext uri="{FF2B5EF4-FFF2-40B4-BE49-F238E27FC236}">
                <a16:creationId xmlns:a16="http://schemas.microsoft.com/office/drawing/2014/main" id="{BF31D0B0-FFBC-4BC1-8416-E578E90B5D8E}"/>
              </a:ext>
            </a:extLst>
          </p:cNvPr>
          <p:cNvSpPr/>
          <p:nvPr/>
        </p:nvSpPr>
        <p:spPr>
          <a:xfrm>
            <a:off x="2954327" y="2708730"/>
            <a:ext cx="3087252" cy="1133046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Жорсткий</a:t>
            </a:r>
            <a:r>
              <a:rPr lang="ru-RU" sz="1400" dirty="0"/>
              <a:t> диск </a:t>
            </a:r>
            <a:r>
              <a:rPr lang="ru-RU" sz="1400" dirty="0" err="1"/>
              <a:t>складається</a:t>
            </a:r>
            <a:r>
              <a:rPr lang="ru-RU" sz="1400" dirty="0"/>
              <a:t> з </a:t>
            </a:r>
            <a:r>
              <a:rPr lang="ru-RU" sz="1400" dirty="0" err="1"/>
              <a:t>круглих</a:t>
            </a:r>
            <a:r>
              <a:rPr lang="ru-RU" sz="1400" dirty="0"/>
              <a:t> </a:t>
            </a:r>
            <a:r>
              <a:rPr lang="ru-RU" sz="1400" dirty="0" err="1"/>
              <a:t>магнітних</a:t>
            </a:r>
            <a:r>
              <a:rPr lang="ru-RU" sz="1400" dirty="0"/>
              <a:t> </a:t>
            </a:r>
            <a:r>
              <a:rPr lang="ru-RU" sz="1400" dirty="0" err="1"/>
              <a:t>дисків</a:t>
            </a:r>
            <a:r>
              <a:rPr lang="ru-RU" sz="1400" dirty="0"/>
              <a:t>, </a:t>
            </a:r>
            <a:r>
              <a:rPr lang="ru-RU" sz="1400" dirty="0" err="1"/>
              <a:t>покритих</a:t>
            </a:r>
            <a:r>
              <a:rPr lang="ru-RU" sz="1400" dirty="0"/>
              <a:t> тонким шаром </a:t>
            </a:r>
            <a:r>
              <a:rPr lang="ru-RU" sz="1400" dirty="0" err="1"/>
              <a:t>магнітного</a:t>
            </a:r>
            <a:r>
              <a:rPr lang="ru-RU" sz="1400" dirty="0"/>
              <a:t> </a:t>
            </a:r>
            <a:r>
              <a:rPr lang="ru-RU" sz="1400" dirty="0" err="1"/>
              <a:t>матеріалу</a:t>
            </a:r>
            <a:r>
              <a:rPr lang="ru-RU" sz="1400" dirty="0"/>
              <a:t>. 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19" name="Прямокутник: округлені кути 18">
            <a:extLst>
              <a:ext uri="{FF2B5EF4-FFF2-40B4-BE49-F238E27FC236}">
                <a16:creationId xmlns:a16="http://schemas.microsoft.com/office/drawing/2014/main" id="{B29BDDB4-C590-4564-9725-86BDAD110631}"/>
              </a:ext>
            </a:extLst>
          </p:cNvPr>
          <p:cNvSpPr/>
          <p:nvPr/>
        </p:nvSpPr>
        <p:spPr>
          <a:xfrm>
            <a:off x="428413" y="3461935"/>
            <a:ext cx="2176621" cy="1577539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22" name="Пряма зі стрілкою 21">
            <a:extLst>
              <a:ext uri="{FF2B5EF4-FFF2-40B4-BE49-F238E27FC236}">
                <a16:creationId xmlns:a16="http://schemas.microsoft.com/office/drawing/2014/main" id="{3F3AEF2C-A755-47BF-ACDF-823F15B27FBB}"/>
              </a:ext>
            </a:extLst>
          </p:cNvPr>
          <p:cNvCxnSpPr/>
          <p:nvPr/>
        </p:nvCxnSpPr>
        <p:spPr>
          <a:xfrm>
            <a:off x="4558352" y="5889009"/>
            <a:ext cx="204717" cy="0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 зі стрілкою 22">
            <a:extLst>
              <a:ext uri="{FF2B5EF4-FFF2-40B4-BE49-F238E27FC236}">
                <a16:creationId xmlns:a16="http://schemas.microsoft.com/office/drawing/2014/main" id="{CCB8E340-1BD8-4F62-BB10-4685B63BF0A8}"/>
              </a:ext>
            </a:extLst>
          </p:cNvPr>
          <p:cNvCxnSpPr>
            <a:cxnSpLocks/>
          </p:cNvCxnSpPr>
          <p:nvPr/>
        </p:nvCxnSpPr>
        <p:spPr>
          <a:xfrm flipH="1" flipV="1">
            <a:off x="6593328" y="3170712"/>
            <a:ext cx="1079654" cy="130628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4">
            <a:extLst>
              <a:ext uri="{FF2B5EF4-FFF2-40B4-BE49-F238E27FC236}">
                <a16:creationId xmlns:a16="http://schemas.microsoft.com/office/drawing/2014/main" id="{AF36DFC6-B5C2-4EED-823A-B262F855A9C8}"/>
              </a:ext>
            </a:extLst>
          </p:cNvPr>
          <p:cNvCxnSpPr>
            <a:cxnSpLocks/>
          </p:cNvCxnSpPr>
          <p:nvPr/>
        </p:nvCxnSpPr>
        <p:spPr>
          <a:xfrm flipH="1">
            <a:off x="6593328" y="4281788"/>
            <a:ext cx="1173367" cy="503968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кутник: округлені кути 7">
            <a:hlinkClick r:id="rId6" action="ppaction://hlinksldjump"/>
            <a:extLst>
              <a:ext uri="{FF2B5EF4-FFF2-40B4-BE49-F238E27FC236}">
                <a16:creationId xmlns:a16="http://schemas.microsoft.com/office/drawing/2014/main" id="{5D48A0BE-49F7-4F4A-A75E-ECD17680D910}"/>
              </a:ext>
            </a:extLst>
          </p:cNvPr>
          <p:cNvSpPr/>
          <p:nvPr/>
        </p:nvSpPr>
        <p:spPr>
          <a:xfrm>
            <a:off x="522210" y="4693207"/>
            <a:ext cx="1805354" cy="626938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 Зберігання даних   </a:t>
            </a:r>
          </a:p>
        </p:txBody>
      </p:sp>
      <p:cxnSp>
        <p:nvCxnSpPr>
          <p:cNvPr id="36" name="Сполучна лінія: вигнута 11">
            <a:extLst>
              <a:ext uri="{FF2B5EF4-FFF2-40B4-BE49-F238E27FC236}">
                <a16:creationId xmlns:a16="http://schemas.microsoft.com/office/drawing/2014/main" id="{7607B2F6-52C9-40C1-BC74-AFAD63C0776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03466" y="1335707"/>
            <a:ext cx="12700" cy="2082543"/>
          </a:xfrm>
          <a:prstGeom prst="curvedConnector3">
            <a:avLst>
              <a:gd name="adj1" fmla="val 1800000"/>
            </a:avLst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Сполучна лінія: вигнута 12">
            <a:extLst>
              <a:ext uri="{FF2B5EF4-FFF2-40B4-BE49-F238E27FC236}">
                <a16:creationId xmlns:a16="http://schemas.microsoft.com/office/drawing/2014/main" id="{ABC0E6C9-6782-4E7C-BE05-35CAED1AFF6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80600" y="1322773"/>
            <a:ext cx="12700" cy="2083009"/>
          </a:xfrm>
          <a:prstGeom prst="curvedConnector3">
            <a:avLst>
              <a:gd name="adj1" fmla="val 1800000"/>
            </a:avLst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Сполучна лінія: вигнута 13">
            <a:extLst>
              <a:ext uri="{FF2B5EF4-FFF2-40B4-BE49-F238E27FC236}">
                <a16:creationId xmlns:a16="http://schemas.microsoft.com/office/drawing/2014/main" id="{54665805-E549-4E4C-A97C-B362D553DE2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80946" y="4467067"/>
            <a:ext cx="12700" cy="2082543"/>
          </a:xfrm>
          <a:prstGeom prst="curvedConnector3">
            <a:avLst>
              <a:gd name="adj1" fmla="val 1800000"/>
            </a:avLst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кутник: округлені кути 7">
            <a:hlinkClick r:id="rId6" action="ppaction://hlinksldjump"/>
            <a:extLst>
              <a:ext uri="{FF2B5EF4-FFF2-40B4-BE49-F238E27FC236}">
                <a16:creationId xmlns:a16="http://schemas.microsoft.com/office/drawing/2014/main" id="{C1329D9B-F82B-4EFC-9AEA-BACC20C6A231}"/>
              </a:ext>
            </a:extLst>
          </p:cNvPr>
          <p:cNvSpPr/>
          <p:nvPr/>
        </p:nvSpPr>
        <p:spPr>
          <a:xfrm>
            <a:off x="2604753" y="4693207"/>
            <a:ext cx="1805354" cy="626938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Читання та запис</a:t>
            </a:r>
          </a:p>
        </p:txBody>
      </p:sp>
      <p:sp>
        <p:nvSpPr>
          <p:cNvPr id="40" name="Прямокутник: округлені кути 7">
            <a:hlinkClick r:id="rId6" action="ppaction://hlinksldjump"/>
            <a:extLst>
              <a:ext uri="{FF2B5EF4-FFF2-40B4-BE49-F238E27FC236}">
                <a16:creationId xmlns:a16="http://schemas.microsoft.com/office/drawing/2014/main" id="{6376D6EA-7972-4BC7-9215-DCF5CFD8AD7A}"/>
              </a:ext>
            </a:extLst>
          </p:cNvPr>
          <p:cNvSpPr/>
          <p:nvPr/>
        </p:nvSpPr>
        <p:spPr>
          <a:xfrm>
            <a:off x="4687296" y="4693207"/>
            <a:ext cx="1805354" cy="626938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Поверхнева адресація</a:t>
            </a:r>
          </a:p>
        </p:txBody>
      </p:sp>
      <p:sp>
        <p:nvSpPr>
          <p:cNvPr id="41" name="Прямокутник: округлені кути 7">
            <a:hlinkClick r:id="rId6" action="ppaction://hlinksldjump"/>
            <a:extLst>
              <a:ext uri="{FF2B5EF4-FFF2-40B4-BE49-F238E27FC236}">
                <a16:creationId xmlns:a16="http://schemas.microsoft.com/office/drawing/2014/main" id="{916805EF-2A83-49ED-AC7A-77242387EBA5}"/>
              </a:ext>
            </a:extLst>
          </p:cNvPr>
          <p:cNvSpPr/>
          <p:nvPr/>
        </p:nvSpPr>
        <p:spPr>
          <a:xfrm>
            <a:off x="6770305" y="4693207"/>
            <a:ext cx="1805354" cy="626938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Механізм руху головки</a:t>
            </a:r>
          </a:p>
        </p:txBody>
      </p:sp>
      <p:sp>
        <p:nvSpPr>
          <p:cNvPr id="42" name="Прямокутник: округлені кути 7">
            <a:hlinkClick r:id="rId6" action="ppaction://hlinksldjump"/>
            <a:extLst>
              <a:ext uri="{FF2B5EF4-FFF2-40B4-BE49-F238E27FC236}">
                <a16:creationId xmlns:a16="http://schemas.microsoft.com/office/drawing/2014/main" id="{65A533AC-5F84-4459-8993-89638B13CC41}"/>
              </a:ext>
            </a:extLst>
          </p:cNvPr>
          <p:cNvSpPr/>
          <p:nvPr/>
        </p:nvSpPr>
        <p:spPr>
          <a:xfrm>
            <a:off x="8853314" y="4693207"/>
            <a:ext cx="1805354" cy="626938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 Електронний сигнал </a:t>
            </a:r>
          </a:p>
        </p:txBody>
      </p:sp>
      <p:cxnSp>
        <p:nvCxnSpPr>
          <p:cNvPr id="43" name="Сполучна лінія: вигнута 13">
            <a:extLst>
              <a:ext uri="{FF2B5EF4-FFF2-40B4-BE49-F238E27FC236}">
                <a16:creationId xmlns:a16="http://schemas.microsoft.com/office/drawing/2014/main" id="{7672C6C6-0882-4685-8DE0-7B446394DC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08137" y="4454132"/>
            <a:ext cx="12700" cy="2083009"/>
          </a:xfrm>
          <a:prstGeom prst="curvedConnector3">
            <a:avLst>
              <a:gd name="adj1" fmla="val 1800000"/>
            </a:avLst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кутник: округлені кути 16">
            <a:extLst>
              <a:ext uri="{FF2B5EF4-FFF2-40B4-BE49-F238E27FC236}">
                <a16:creationId xmlns:a16="http://schemas.microsoft.com/office/drawing/2014/main" id="{EE7DF6D5-B845-4D30-8515-C2EE7AF8FDA7}"/>
              </a:ext>
            </a:extLst>
          </p:cNvPr>
          <p:cNvSpPr/>
          <p:nvPr/>
        </p:nvSpPr>
        <p:spPr>
          <a:xfrm>
            <a:off x="2977813" y="4612669"/>
            <a:ext cx="2831072" cy="690064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На </a:t>
            </a:r>
            <a:r>
              <a:rPr lang="ru-RU" sz="1400" dirty="0" err="1"/>
              <a:t>цих</a:t>
            </a:r>
            <a:r>
              <a:rPr lang="ru-RU" sz="1400" dirty="0"/>
              <a:t> дисках </a:t>
            </a:r>
            <a:r>
              <a:rPr lang="ru-RU" sz="1400" dirty="0" err="1"/>
              <a:t>інформація</a:t>
            </a:r>
            <a:r>
              <a:rPr lang="ru-RU" sz="1400" dirty="0"/>
              <a:t> </a:t>
            </a:r>
            <a:r>
              <a:rPr lang="ru-RU" sz="1400" dirty="0" err="1"/>
              <a:t>зберігається</a:t>
            </a:r>
            <a:r>
              <a:rPr lang="ru-RU" sz="1400" dirty="0"/>
              <a:t> у </a:t>
            </a:r>
            <a:r>
              <a:rPr lang="ru-RU" sz="1400" dirty="0" err="1"/>
              <a:t>вигляді</a:t>
            </a:r>
            <a:r>
              <a:rPr lang="ru-RU" sz="1400" dirty="0"/>
              <a:t> </a:t>
            </a:r>
            <a:r>
              <a:rPr lang="ru-RU" sz="1400" dirty="0" err="1"/>
              <a:t>магнітних</a:t>
            </a:r>
            <a:r>
              <a:rPr lang="ru-RU" sz="1400" dirty="0"/>
              <a:t> </a:t>
            </a:r>
            <a:r>
              <a:rPr lang="ru-RU" sz="1400" dirty="0" err="1"/>
              <a:t>зарядів</a:t>
            </a:r>
            <a:r>
              <a:rPr lang="ru-RU" sz="1400" dirty="0"/>
              <a:t>.</a:t>
            </a:r>
            <a:endParaRPr lang="uk-UA" sz="1100" dirty="0">
              <a:solidFill>
                <a:srgbClr val="FFF8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72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0.60937 -0.18634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69" y="-932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animClr clrSpc="rgb" dir="cw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set>
                                      <p:cBhvr>
                                        <p:cTn id="5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8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8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35" grpId="0" animBg="1"/>
      <p:bldP spid="35" grpId="1" animBg="1"/>
      <p:bldP spid="35" grpId="2" animBg="1"/>
      <p:bldP spid="39" grpId="0" animBg="1"/>
      <p:bldP spid="40" grpId="0" animBg="1"/>
      <p:bldP spid="41" grpId="0" animBg="1"/>
      <p:bldP spid="42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Группа 34">
            <a:extLst>
              <a:ext uri="{FF2B5EF4-FFF2-40B4-BE49-F238E27FC236}">
                <a16:creationId xmlns:a16="http://schemas.microsoft.com/office/drawing/2014/main" id="{0008FF0F-24A4-4421-8C25-1F2C745A9002}"/>
              </a:ext>
            </a:extLst>
          </p:cNvPr>
          <p:cNvGrpSpPr/>
          <p:nvPr/>
        </p:nvGrpSpPr>
        <p:grpSpPr>
          <a:xfrm>
            <a:off x="345233" y="2531706"/>
            <a:ext cx="9777726" cy="2397968"/>
            <a:chOff x="345233" y="2531706"/>
            <a:chExt cx="9777726" cy="2397968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5" name="Прямокутник: округлені кути 24">
              <a:extLst>
                <a:ext uri="{FF2B5EF4-FFF2-40B4-BE49-F238E27FC236}">
                  <a16:creationId xmlns:a16="http://schemas.microsoft.com/office/drawing/2014/main" id="{09575D81-37FC-46EA-A512-2882DA8712A3}"/>
                </a:ext>
              </a:extLst>
            </p:cNvPr>
            <p:cNvSpPr/>
            <p:nvPr/>
          </p:nvSpPr>
          <p:spPr>
            <a:xfrm>
              <a:off x="345233" y="2531706"/>
              <a:ext cx="1446622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29" name="Прямокутник: округлені кути 3">
              <a:extLst>
                <a:ext uri="{FF2B5EF4-FFF2-40B4-BE49-F238E27FC236}">
                  <a16:creationId xmlns:a16="http://schemas.microsoft.com/office/drawing/2014/main" id="{86EFE5D8-1C79-49F0-A418-23D692B40F89}"/>
                </a:ext>
              </a:extLst>
            </p:cNvPr>
            <p:cNvSpPr/>
            <p:nvPr/>
          </p:nvSpPr>
          <p:spPr>
            <a:xfrm>
              <a:off x="2427776" y="2531706"/>
              <a:ext cx="1446622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2" name="Прямокутник: округлені кути 3">
              <a:extLst>
                <a:ext uri="{FF2B5EF4-FFF2-40B4-BE49-F238E27FC236}">
                  <a16:creationId xmlns:a16="http://schemas.microsoft.com/office/drawing/2014/main" id="{9D32CC64-8B7C-448B-BBE7-81DA56924650}"/>
                </a:ext>
              </a:extLst>
            </p:cNvPr>
            <p:cNvSpPr/>
            <p:nvPr/>
          </p:nvSpPr>
          <p:spPr>
            <a:xfrm>
              <a:off x="4510319" y="2531706"/>
              <a:ext cx="1446622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3" name="Прямокутник: округлені кути 3">
              <a:extLst>
                <a:ext uri="{FF2B5EF4-FFF2-40B4-BE49-F238E27FC236}">
                  <a16:creationId xmlns:a16="http://schemas.microsoft.com/office/drawing/2014/main" id="{9ECF5E98-D691-4A6D-9EFB-F945C8578C8E}"/>
                </a:ext>
              </a:extLst>
            </p:cNvPr>
            <p:cNvSpPr/>
            <p:nvPr/>
          </p:nvSpPr>
          <p:spPr>
            <a:xfrm>
              <a:off x="6593328" y="2531706"/>
              <a:ext cx="1446622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44" name="Прямокутник: округлені кути 3">
              <a:extLst>
                <a:ext uri="{FF2B5EF4-FFF2-40B4-BE49-F238E27FC236}">
                  <a16:creationId xmlns:a16="http://schemas.microsoft.com/office/drawing/2014/main" id="{5CDF287F-17EE-4D92-80A4-254863D4435A}"/>
                </a:ext>
              </a:extLst>
            </p:cNvPr>
            <p:cNvSpPr/>
            <p:nvPr/>
          </p:nvSpPr>
          <p:spPr>
            <a:xfrm>
              <a:off x="8676337" y="2531706"/>
              <a:ext cx="1446622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6278E7A-0012-4099-9FC9-44E7D287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-308757"/>
            <a:ext cx="4936482" cy="1797898"/>
          </a:xfrm>
        </p:spPr>
        <p:txBody>
          <a:bodyPr>
            <a:normAutofit/>
          </a:bodyPr>
          <a:lstStyle/>
          <a:p>
            <a:r>
              <a:rPr lang="uk-UA" dirty="0"/>
              <a:t>Читання та запис </a:t>
            </a:r>
            <a:r>
              <a:rPr lang="uk-UA" dirty="0" err="1"/>
              <a:t>данних</a:t>
            </a:r>
            <a:endParaRPr lang="uk-UA" dirty="0"/>
          </a:p>
        </p:txBody>
      </p:sp>
      <p:sp>
        <p:nvSpPr>
          <p:cNvPr id="2" name="Прямокутник: округлені кути 1">
            <a:extLst>
              <a:ext uri="{FF2B5EF4-FFF2-40B4-BE49-F238E27FC236}">
                <a16:creationId xmlns:a16="http://schemas.microsoft.com/office/drawing/2014/main" id="{BF31D0B0-FFBC-4BC1-8416-E578E90B5D8E}"/>
              </a:ext>
            </a:extLst>
          </p:cNvPr>
          <p:cNvSpPr/>
          <p:nvPr/>
        </p:nvSpPr>
        <p:spPr>
          <a:xfrm>
            <a:off x="2884614" y="2196053"/>
            <a:ext cx="3211385" cy="1280045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Коли </a:t>
            </a:r>
            <a:r>
              <a:rPr lang="ru-RU" sz="1400" dirty="0" err="1"/>
              <a:t>потрібно</a:t>
            </a:r>
            <a:r>
              <a:rPr lang="ru-RU" sz="1400" dirty="0"/>
              <a:t> </a:t>
            </a:r>
            <a:r>
              <a:rPr lang="ru-RU" sz="1400" dirty="0" err="1"/>
              <a:t>зчитати</a:t>
            </a:r>
            <a:r>
              <a:rPr lang="ru-RU" sz="1400" dirty="0"/>
              <a:t> </a:t>
            </a:r>
            <a:r>
              <a:rPr lang="ru-RU" sz="1400" dirty="0" err="1"/>
              <a:t>або</a:t>
            </a:r>
            <a:r>
              <a:rPr lang="ru-RU" sz="1400" dirty="0"/>
              <a:t> </a:t>
            </a:r>
            <a:r>
              <a:rPr lang="ru-RU" sz="1400" dirty="0" err="1"/>
              <a:t>записати</a:t>
            </a:r>
            <a:r>
              <a:rPr lang="ru-RU" sz="1400" dirty="0"/>
              <a:t> </a:t>
            </a:r>
            <a:r>
              <a:rPr lang="ru-RU" sz="1400" dirty="0" err="1"/>
              <a:t>дані</a:t>
            </a:r>
            <a:r>
              <a:rPr lang="ru-RU" sz="1400" dirty="0"/>
              <a:t> на </a:t>
            </a:r>
            <a:r>
              <a:rPr lang="ru-RU" sz="1400" dirty="0" err="1"/>
              <a:t>жорсткий</a:t>
            </a:r>
            <a:r>
              <a:rPr lang="ru-RU" sz="1400" dirty="0"/>
              <a:t> диск, головка </a:t>
            </a:r>
            <a:r>
              <a:rPr lang="ru-RU" sz="1400" dirty="0" err="1"/>
              <a:t>зчитування</a:t>
            </a:r>
            <a:r>
              <a:rPr lang="ru-RU" sz="1400" dirty="0"/>
              <a:t>/</a:t>
            </a:r>
            <a:r>
              <a:rPr lang="ru-RU" sz="1400" dirty="0" err="1"/>
              <a:t>запису</a:t>
            </a:r>
            <a:r>
              <a:rPr lang="ru-RU" sz="1400" dirty="0"/>
              <a:t> </a:t>
            </a:r>
            <a:r>
              <a:rPr lang="ru-RU" sz="1400" dirty="0" err="1"/>
              <a:t>переміщується</a:t>
            </a:r>
            <a:r>
              <a:rPr lang="ru-RU" sz="1400" dirty="0"/>
              <a:t> над </a:t>
            </a:r>
            <a:r>
              <a:rPr lang="ru-RU" sz="1400" dirty="0" err="1"/>
              <a:t>потрібною</a:t>
            </a:r>
            <a:r>
              <a:rPr lang="ru-RU" sz="1400" dirty="0"/>
              <a:t> </a:t>
            </a:r>
            <a:r>
              <a:rPr lang="ru-RU" sz="1400" dirty="0" err="1"/>
              <a:t>областю</a:t>
            </a:r>
            <a:r>
              <a:rPr lang="ru-RU" sz="1400" dirty="0"/>
              <a:t> диска. 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19" name="Прямокутник: округлені кути 18">
            <a:extLst>
              <a:ext uri="{FF2B5EF4-FFF2-40B4-BE49-F238E27FC236}">
                <a16:creationId xmlns:a16="http://schemas.microsoft.com/office/drawing/2014/main" id="{B29BDDB4-C590-4564-9725-86BDAD110631}"/>
              </a:ext>
            </a:extLst>
          </p:cNvPr>
          <p:cNvSpPr/>
          <p:nvPr/>
        </p:nvSpPr>
        <p:spPr>
          <a:xfrm>
            <a:off x="442705" y="3363838"/>
            <a:ext cx="2176621" cy="1577539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22" name="Пряма зі стрілкою 21">
            <a:extLst>
              <a:ext uri="{FF2B5EF4-FFF2-40B4-BE49-F238E27FC236}">
                <a16:creationId xmlns:a16="http://schemas.microsoft.com/office/drawing/2014/main" id="{3F3AEF2C-A755-47BF-ACDF-823F15B27FBB}"/>
              </a:ext>
            </a:extLst>
          </p:cNvPr>
          <p:cNvCxnSpPr/>
          <p:nvPr/>
        </p:nvCxnSpPr>
        <p:spPr>
          <a:xfrm>
            <a:off x="4558352" y="5889009"/>
            <a:ext cx="204717" cy="0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кутник: округлені кути 7">
            <a:hlinkClick r:id="rId6" action="ppaction://hlinksldjump"/>
            <a:extLst>
              <a:ext uri="{FF2B5EF4-FFF2-40B4-BE49-F238E27FC236}">
                <a16:creationId xmlns:a16="http://schemas.microsoft.com/office/drawing/2014/main" id="{5D48A0BE-49F7-4F4A-A75E-ECD17680D910}"/>
              </a:ext>
            </a:extLst>
          </p:cNvPr>
          <p:cNvSpPr/>
          <p:nvPr/>
        </p:nvSpPr>
        <p:spPr>
          <a:xfrm>
            <a:off x="522210" y="4693207"/>
            <a:ext cx="1805354" cy="626938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 Зберігання даних   </a:t>
            </a:r>
          </a:p>
        </p:txBody>
      </p:sp>
      <p:cxnSp>
        <p:nvCxnSpPr>
          <p:cNvPr id="36" name="Сполучна лінія: вигнута 11">
            <a:extLst>
              <a:ext uri="{FF2B5EF4-FFF2-40B4-BE49-F238E27FC236}">
                <a16:creationId xmlns:a16="http://schemas.microsoft.com/office/drawing/2014/main" id="{7607B2F6-52C9-40C1-BC74-AFAD63C0776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03466" y="1335707"/>
            <a:ext cx="12700" cy="2082543"/>
          </a:xfrm>
          <a:prstGeom prst="curvedConnector3">
            <a:avLst>
              <a:gd name="adj1" fmla="val 1800000"/>
            </a:avLst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Сполучна лінія: вигнута 12">
            <a:extLst>
              <a:ext uri="{FF2B5EF4-FFF2-40B4-BE49-F238E27FC236}">
                <a16:creationId xmlns:a16="http://schemas.microsoft.com/office/drawing/2014/main" id="{ABC0E6C9-6782-4E7C-BE05-35CAED1AFF6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80600" y="1322773"/>
            <a:ext cx="12700" cy="2083009"/>
          </a:xfrm>
          <a:prstGeom prst="curvedConnector3">
            <a:avLst>
              <a:gd name="adj1" fmla="val 1800000"/>
            </a:avLst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Сполучна лінія: вигнута 13">
            <a:extLst>
              <a:ext uri="{FF2B5EF4-FFF2-40B4-BE49-F238E27FC236}">
                <a16:creationId xmlns:a16="http://schemas.microsoft.com/office/drawing/2014/main" id="{54665805-E549-4E4C-A97C-B362D553DE2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80946" y="4467067"/>
            <a:ext cx="12700" cy="2082543"/>
          </a:xfrm>
          <a:prstGeom prst="curvedConnector3">
            <a:avLst>
              <a:gd name="adj1" fmla="val 1800000"/>
            </a:avLst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кутник: округлені кути 7">
            <a:hlinkClick r:id="rId6" action="ppaction://hlinksldjump"/>
            <a:extLst>
              <a:ext uri="{FF2B5EF4-FFF2-40B4-BE49-F238E27FC236}">
                <a16:creationId xmlns:a16="http://schemas.microsoft.com/office/drawing/2014/main" id="{C1329D9B-F82B-4EFC-9AEA-BACC20C6A231}"/>
              </a:ext>
            </a:extLst>
          </p:cNvPr>
          <p:cNvSpPr/>
          <p:nvPr/>
        </p:nvSpPr>
        <p:spPr>
          <a:xfrm>
            <a:off x="2604753" y="4693207"/>
            <a:ext cx="1805354" cy="626938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Читання та запис</a:t>
            </a:r>
          </a:p>
        </p:txBody>
      </p:sp>
      <p:sp>
        <p:nvSpPr>
          <p:cNvPr id="40" name="Прямокутник: округлені кути 7">
            <a:hlinkClick r:id="rId6" action="ppaction://hlinksldjump"/>
            <a:extLst>
              <a:ext uri="{FF2B5EF4-FFF2-40B4-BE49-F238E27FC236}">
                <a16:creationId xmlns:a16="http://schemas.microsoft.com/office/drawing/2014/main" id="{6376D6EA-7972-4BC7-9215-DCF5CFD8AD7A}"/>
              </a:ext>
            </a:extLst>
          </p:cNvPr>
          <p:cNvSpPr/>
          <p:nvPr/>
        </p:nvSpPr>
        <p:spPr>
          <a:xfrm>
            <a:off x="4687296" y="4693207"/>
            <a:ext cx="1805354" cy="626938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Поверхнева адресація</a:t>
            </a:r>
          </a:p>
        </p:txBody>
      </p:sp>
      <p:sp>
        <p:nvSpPr>
          <p:cNvPr id="41" name="Прямокутник: округлені кути 7">
            <a:hlinkClick r:id="rId6" action="ppaction://hlinksldjump"/>
            <a:extLst>
              <a:ext uri="{FF2B5EF4-FFF2-40B4-BE49-F238E27FC236}">
                <a16:creationId xmlns:a16="http://schemas.microsoft.com/office/drawing/2014/main" id="{916805EF-2A83-49ED-AC7A-77242387EBA5}"/>
              </a:ext>
            </a:extLst>
          </p:cNvPr>
          <p:cNvSpPr/>
          <p:nvPr/>
        </p:nvSpPr>
        <p:spPr>
          <a:xfrm>
            <a:off x="6770305" y="4693207"/>
            <a:ext cx="1805354" cy="626938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Механізм руху головки</a:t>
            </a:r>
          </a:p>
        </p:txBody>
      </p:sp>
      <p:sp>
        <p:nvSpPr>
          <p:cNvPr id="42" name="Прямокутник: округлені кути 7">
            <a:hlinkClick r:id="rId6" action="ppaction://hlinksldjump"/>
            <a:extLst>
              <a:ext uri="{FF2B5EF4-FFF2-40B4-BE49-F238E27FC236}">
                <a16:creationId xmlns:a16="http://schemas.microsoft.com/office/drawing/2014/main" id="{65A533AC-5F84-4459-8993-89638B13CC41}"/>
              </a:ext>
            </a:extLst>
          </p:cNvPr>
          <p:cNvSpPr/>
          <p:nvPr/>
        </p:nvSpPr>
        <p:spPr>
          <a:xfrm>
            <a:off x="8853314" y="4693207"/>
            <a:ext cx="1805354" cy="626938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 Електронний сигнал </a:t>
            </a:r>
          </a:p>
        </p:txBody>
      </p:sp>
      <p:cxnSp>
        <p:nvCxnSpPr>
          <p:cNvPr id="43" name="Сполучна лінія: вигнута 13">
            <a:extLst>
              <a:ext uri="{FF2B5EF4-FFF2-40B4-BE49-F238E27FC236}">
                <a16:creationId xmlns:a16="http://schemas.microsoft.com/office/drawing/2014/main" id="{7672C6C6-0882-4685-8DE0-7B446394DC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08137" y="4454132"/>
            <a:ext cx="12700" cy="2083009"/>
          </a:xfrm>
          <a:prstGeom prst="curvedConnector3">
            <a:avLst>
              <a:gd name="adj1" fmla="val 1800000"/>
            </a:avLst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кутник: округлені кути 16">
            <a:extLst>
              <a:ext uri="{FF2B5EF4-FFF2-40B4-BE49-F238E27FC236}">
                <a16:creationId xmlns:a16="http://schemas.microsoft.com/office/drawing/2014/main" id="{EE7DF6D5-B845-4D30-8515-C2EE7AF8FDA7}"/>
              </a:ext>
            </a:extLst>
          </p:cNvPr>
          <p:cNvSpPr/>
          <p:nvPr/>
        </p:nvSpPr>
        <p:spPr>
          <a:xfrm>
            <a:off x="3258921" y="4285732"/>
            <a:ext cx="2559891" cy="1441888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Для </a:t>
            </a:r>
            <a:r>
              <a:rPr lang="ru-RU" sz="1400" dirty="0" err="1"/>
              <a:t>зчитування</a:t>
            </a:r>
            <a:r>
              <a:rPr lang="ru-RU" sz="1400" dirty="0"/>
              <a:t> </a:t>
            </a:r>
            <a:r>
              <a:rPr lang="ru-RU" sz="1400" dirty="0" err="1"/>
              <a:t>дані</a:t>
            </a:r>
            <a:r>
              <a:rPr lang="ru-RU" sz="1400" dirty="0"/>
              <a:t> </a:t>
            </a:r>
            <a:r>
              <a:rPr lang="ru-RU" sz="1400" dirty="0" err="1"/>
              <a:t>зчитуються</a:t>
            </a:r>
            <a:r>
              <a:rPr lang="ru-RU" sz="1400" dirty="0"/>
              <a:t> з </a:t>
            </a:r>
            <a:r>
              <a:rPr lang="ru-RU" sz="1400" dirty="0" err="1"/>
              <a:t>магнітного</a:t>
            </a:r>
            <a:r>
              <a:rPr lang="ru-RU" sz="1400" dirty="0"/>
              <a:t> шару, а для </a:t>
            </a:r>
            <a:r>
              <a:rPr lang="ru-RU" sz="1400" dirty="0" err="1"/>
              <a:t>запису</a:t>
            </a:r>
            <a:r>
              <a:rPr lang="ru-RU" sz="1400" dirty="0"/>
              <a:t> - на </a:t>
            </a:r>
            <a:r>
              <a:rPr lang="ru-RU" sz="1400" dirty="0" err="1"/>
              <a:t>нього</a:t>
            </a:r>
            <a:r>
              <a:rPr lang="ru-RU" sz="1400" dirty="0"/>
              <a:t> </a:t>
            </a:r>
            <a:r>
              <a:rPr lang="ru-RU" sz="1400" dirty="0" err="1"/>
              <a:t>наносяться</a:t>
            </a:r>
            <a:r>
              <a:rPr lang="ru-RU" sz="1400" dirty="0"/>
              <a:t> </a:t>
            </a:r>
            <a:r>
              <a:rPr lang="ru-RU" sz="1400" dirty="0" err="1"/>
              <a:t>нові</a:t>
            </a:r>
            <a:r>
              <a:rPr lang="ru-RU" sz="1400" dirty="0"/>
              <a:t> </a:t>
            </a:r>
            <a:r>
              <a:rPr lang="ru-RU" sz="1400" dirty="0" err="1"/>
              <a:t>магнітні</a:t>
            </a:r>
            <a:r>
              <a:rPr lang="ru-RU" sz="1400" dirty="0"/>
              <a:t> заряди.</a:t>
            </a:r>
            <a:endParaRPr lang="uk-UA" sz="1100" dirty="0">
              <a:solidFill>
                <a:srgbClr val="FFF8E4"/>
              </a:solidFill>
            </a:endParaRPr>
          </a:p>
        </p:txBody>
      </p:sp>
      <p:cxnSp>
        <p:nvCxnSpPr>
          <p:cNvPr id="45" name="Пряма зі стрілкою 22">
            <a:extLst>
              <a:ext uri="{FF2B5EF4-FFF2-40B4-BE49-F238E27FC236}">
                <a16:creationId xmlns:a16="http://schemas.microsoft.com/office/drawing/2014/main" id="{BA3EC7F1-DD85-484F-80C1-74F7E8E8647E}"/>
              </a:ext>
            </a:extLst>
          </p:cNvPr>
          <p:cNvCxnSpPr>
            <a:cxnSpLocks/>
          </p:cNvCxnSpPr>
          <p:nvPr/>
        </p:nvCxnSpPr>
        <p:spPr>
          <a:xfrm flipH="1" flipV="1">
            <a:off x="6770306" y="3065477"/>
            <a:ext cx="806151" cy="188362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 зі стрілкою 24">
            <a:extLst>
              <a:ext uri="{FF2B5EF4-FFF2-40B4-BE49-F238E27FC236}">
                <a16:creationId xmlns:a16="http://schemas.microsoft.com/office/drawing/2014/main" id="{7FE97756-EBA8-499B-996D-2EE37F71CF9C}"/>
              </a:ext>
            </a:extLst>
          </p:cNvPr>
          <p:cNvCxnSpPr>
            <a:cxnSpLocks/>
          </p:cNvCxnSpPr>
          <p:nvPr/>
        </p:nvCxnSpPr>
        <p:spPr>
          <a:xfrm flipH="1">
            <a:off x="6593328" y="4281788"/>
            <a:ext cx="1173367" cy="647886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950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11111E-6 L 0.46823 -0.18125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11" y="-9074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animClr clrSpc="rgb" dir="cw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8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35" grpId="0" animBg="1"/>
      <p:bldP spid="39" grpId="0" animBg="1"/>
      <p:bldP spid="39" grpId="1" animBg="1"/>
      <p:bldP spid="39" grpId="2" animBg="1"/>
      <p:bldP spid="40" grpId="0" animBg="1"/>
      <p:bldP spid="41" grpId="0" animBg="1"/>
      <p:bldP spid="42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кутник: округлені кути 16">
            <a:extLst>
              <a:ext uri="{FF2B5EF4-FFF2-40B4-BE49-F238E27FC236}">
                <a16:creationId xmlns:a16="http://schemas.microsoft.com/office/drawing/2014/main" id="{EE7DF6D5-B845-4D30-8515-C2EE7AF8FDA7}"/>
              </a:ext>
            </a:extLst>
          </p:cNvPr>
          <p:cNvSpPr/>
          <p:nvPr/>
        </p:nvSpPr>
        <p:spPr>
          <a:xfrm>
            <a:off x="3116653" y="4528526"/>
            <a:ext cx="2840287" cy="1443713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Кожна</a:t>
            </a:r>
            <a:r>
              <a:rPr lang="ru-RU" sz="1400" dirty="0"/>
              <a:t> </a:t>
            </a:r>
            <a:r>
              <a:rPr lang="ru-RU" sz="1400" dirty="0" err="1"/>
              <a:t>поверхня</a:t>
            </a:r>
            <a:r>
              <a:rPr lang="ru-RU" sz="1400" dirty="0"/>
              <a:t> </a:t>
            </a:r>
            <a:r>
              <a:rPr lang="ru-RU" sz="1400" dirty="0" err="1"/>
              <a:t>поділяється</a:t>
            </a:r>
            <a:r>
              <a:rPr lang="ru-RU" sz="1400" dirty="0"/>
              <a:t> на </a:t>
            </a:r>
            <a:r>
              <a:rPr lang="ru-RU" sz="1400" dirty="0" err="1"/>
              <a:t>маленькі</a:t>
            </a:r>
            <a:r>
              <a:rPr lang="ru-RU" sz="1400" dirty="0"/>
              <a:t> </a:t>
            </a:r>
            <a:r>
              <a:rPr lang="ru-RU" sz="1400" dirty="0" err="1"/>
              <a:t>сектори</a:t>
            </a:r>
            <a:r>
              <a:rPr lang="ru-RU" sz="1400" dirty="0"/>
              <a:t> та </a:t>
            </a:r>
            <a:r>
              <a:rPr lang="ru-RU" sz="1400" dirty="0" err="1"/>
              <a:t>доріжки</a:t>
            </a:r>
            <a:r>
              <a:rPr lang="ru-RU" sz="1400" dirty="0"/>
              <a:t>, </a:t>
            </a:r>
            <a:r>
              <a:rPr lang="ru-RU" sz="1400" dirty="0" err="1"/>
              <a:t>що</a:t>
            </a:r>
            <a:r>
              <a:rPr lang="ru-RU" sz="1400" dirty="0"/>
              <a:t> </a:t>
            </a:r>
            <a:r>
              <a:rPr lang="ru-RU" sz="1400" dirty="0" err="1"/>
              <a:t>дозволяє</a:t>
            </a:r>
            <a:r>
              <a:rPr lang="ru-RU" sz="1400" dirty="0"/>
              <a:t> </a:t>
            </a:r>
            <a:r>
              <a:rPr lang="ru-RU" sz="1400" dirty="0" err="1"/>
              <a:t>зберігати</a:t>
            </a:r>
            <a:r>
              <a:rPr lang="ru-RU" sz="1400" dirty="0"/>
              <a:t> і </a:t>
            </a:r>
            <a:r>
              <a:rPr lang="ru-RU" sz="1400" dirty="0" err="1"/>
              <a:t>організовувати</a:t>
            </a:r>
            <a:r>
              <a:rPr lang="ru-RU" sz="1400" dirty="0"/>
              <a:t> </a:t>
            </a:r>
            <a:r>
              <a:rPr lang="ru-RU" sz="1400" dirty="0" err="1"/>
              <a:t>дані</a:t>
            </a:r>
            <a:r>
              <a:rPr lang="ru-RU" sz="1400" dirty="0"/>
              <a:t> </a:t>
            </a:r>
            <a:r>
              <a:rPr lang="ru-RU" sz="1400" dirty="0" err="1"/>
              <a:t>відповідно</a:t>
            </a:r>
            <a:r>
              <a:rPr lang="ru-RU" sz="1400" dirty="0"/>
              <a:t> до </a:t>
            </a:r>
            <a:r>
              <a:rPr lang="ru-RU" sz="1400" dirty="0" err="1"/>
              <a:t>їх</a:t>
            </a:r>
            <a:r>
              <a:rPr lang="ru-RU" sz="1400" dirty="0"/>
              <a:t> </a:t>
            </a:r>
            <a:r>
              <a:rPr lang="ru-RU" sz="1400" dirty="0" err="1"/>
              <a:t>розташування</a:t>
            </a:r>
            <a:r>
              <a:rPr lang="ru-RU" sz="1400" dirty="0"/>
              <a:t> на диску.</a:t>
            </a:r>
            <a:endParaRPr lang="uk-UA" sz="1100" dirty="0">
              <a:solidFill>
                <a:srgbClr val="FFF8E4"/>
              </a:solidFill>
            </a:endParaRPr>
          </a:p>
        </p:txBody>
      </p:sp>
      <p:grpSp>
        <p:nvGrpSpPr>
          <p:cNvPr id="24" name="Группа 34">
            <a:extLst>
              <a:ext uri="{FF2B5EF4-FFF2-40B4-BE49-F238E27FC236}">
                <a16:creationId xmlns:a16="http://schemas.microsoft.com/office/drawing/2014/main" id="{916C055C-8D17-488E-B148-19DA38A4E608}"/>
              </a:ext>
            </a:extLst>
          </p:cNvPr>
          <p:cNvGrpSpPr/>
          <p:nvPr/>
        </p:nvGrpSpPr>
        <p:grpSpPr>
          <a:xfrm>
            <a:off x="345233" y="2531706"/>
            <a:ext cx="9777726" cy="2397968"/>
            <a:chOff x="345233" y="2531706"/>
            <a:chExt cx="9777726" cy="2397968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2" name="Прямокутник: округлені кути 31">
              <a:extLst>
                <a:ext uri="{FF2B5EF4-FFF2-40B4-BE49-F238E27FC236}">
                  <a16:creationId xmlns:a16="http://schemas.microsoft.com/office/drawing/2014/main" id="{F605919F-6BBF-4B17-AC3C-77C48DBF8DAC}"/>
                </a:ext>
              </a:extLst>
            </p:cNvPr>
            <p:cNvSpPr/>
            <p:nvPr/>
          </p:nvSpPr>
          <p:spPr>
            <a:xfrm>
              <a:off x="345233" y="2531706"/>
              <a:ext cx="1446622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3" name="Прямокутник: округлені кути 3">
              <a:extLst>
                <a:ext uri="{FF2B5EF4-FFF2-40B4-BE49-F238E27FC236}">
                  <a16:creationId xmlns:a16="http://schemas.microsoft.com/office/drawing/2014/main" id="{99A896A9-3807-4A04-9C88-03DC722DF7E7}"/>
                </a:ext>
              </a:extLst>
            </p:cNvPr>
            <p:cNvSpPr/>
            <p:nvPr/>
          </p:nvSpPr>
          <p:spPr>
            <a:xfrm>
              <a:off x="2427776" y="2531706"/>
              <a:ext cx="1446622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44" name="Прямокутник: округлені кути 3">
              <a:extLst>
                <a:ext uri="{FF2B5EF4-FFF2-40B4-BE49-F238E27FC236}">
                  <a16:creationId xmlns:a16="http://schemas.microsoft.com/office/drawing/2014/main" id="{FC6AEF6B-D0EB-41B2-A6D5-2671BEF9D259}"/>
                </a:ext>
              </a:extLst>
            </p:cNvPr>
            <p:cNvSpPr/>
            <p:nvPr/>
          </p:nvSpPr>
          <p:spPr>
            <a:xfrm>
              <a:off x="4510319" y="2531706"/>
              <a:ext cx="1446622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45" name="Прямокутник: округлені кути 3">
              <a:extLst>
                <a:ext uri="{FF2B5EF4-FFF2-40B4-BE49-F238E27FC236}">
                  <a16:creationId xmlns:a16="http://schemas.microsoft.com/office/drawing/2014/main" id="{D540954C-E890-4C1A-8A02-689D49E5F9DB}"/>
                </a:ext>
              </a:extLst>
            </p:cNvPr>
            <p:cNvSpPr/>
            <p:nvPr/>
          </p:nvSpPr>
          <p:spPr>
            <a:xfrm>
              <a:off x="6593328" y="2531706"/>
              <a:ext cx="1446622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46" name="Прямокутник: округлені кути 3">
              <a:extLst>
                <a:ext uri="{FF2B5EF4-FFF2-40B4-BE49-F238E27FC236}">
                  <a16:creationId xmlns:a16="http://schemas.microsoft.com/office/drawing/2014/main" id="{66D5DC17-65CD-4C87-A278-33BC6C726AEB}"/>
                </a:ext>
              </a:extLst>
            </p:cNvPr>
            <p:cNvSpPr/>
            <p:nvPr/>
          </p:nvSpPr>
          <p:spPr>
            <a:xfrm>
              <a:off x="8676337" y="2531706"/>
              <a:ext cx="1446622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6278E7A-0012-4099-9FC9-44E7D287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-308757"/>
            <a:ext cx="3777061" cy="1797898"/>
          </a:xfrm>
        </p:spPr>
        <p:txBody>
          <a:bodyPr>
            <a:normAutofit/>
          </a:bodyPr>
          <a:lstStyle/>
          <a:p>
            <a:r>
              <a:rPr lang="uk-UA" dirty="0"/>
              <a:t>Поверхнева адресація</a:t>
            </a:r>
          </a:p>
        </p:txBody>
      </p:sp>
      <p:sp>
        <p:nvSpPr>
          <p:cNvPr id="2" name="Прямокутник: округлені кути 1">
            <a:extLst>
              <a:ext uri="{FF2B5EF4-FFF2-40B4-BE49-F238E27FC236}">
                <a16:creationId xmlns:a16="http://schemas.microsoft.com/office/drawing/2014/main" id="{BF31D0B0-FFBC-4BC1-8416-E578E90B5D8E}"/>
              </a:ext>
            </a:extLst>
          </p:cNvPr>
          <p:cNvSpPr/>
          <p:nvPr/>
        </p:nvSpPr>
        <p:spPr>
          <a:xfrm>
            <a:off x="2975367" y="2658388"/>
            <a:ext cx="3102111" cy="997886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Жорсткий</a:t>
            </a:r>
            <a:r>
              <a:rPr lang="ru-RU" sz="1400" dirty="0"/>
              <a:t> диск </a:t>
            </a:r>
            <a:r>
              <a:rPr lang="ru-RU" sz="1400" dirty="0" err="1"/>
              <a:t>має</a:t>
            </a:r>
            <a:r>
              <a:rPr lang="ru-RU" sz="1400" dirty="0"/>
              <a:t> </a:t>
            </a:r>
            <a:r>
              <a:rPr lang="ru-RU" sz="1400" dirty="0" err="1"/>
              <a:t>кілька</a:t>
            </a:r>
            <a:r>
              <a:rPr lang="ru-RU" sz="1400" dirty="0"/>
              <a:t> </a:t>
            </a:r>
            <a:r>
              <a:rPr lang="ru-RU" sz="1400" dirty="0" err="1"/>
              <a:t>поверхонь</a:t>
            </a:r>
            <a:r>
              <a:rPr lang="ru-RU" sz="1400" dirty="0"/>
              <a:t>, на </a:t>
            </a:r>
            <a:r>
              <a:rPr lang="ru-RU" sz="1400" dirty="0" err="1"/>
              <a:t>кожній</a:t>
            </a:r>
            <a:r>
              <a:rPr lang="ru-RU" sz="1400" dirty="0"/>
              <a:t> з </a:t>
            </a:r>
            <a:r>
              <a:rPr lang="ru-RU" sz="1400" dirty="0" err="1"/>
              <a:t>яких</a:t>
            </a:r>
            <a:r>
              <a:rPr lang="ru-RU" sz="1400" dirty="0"/>
              <a:t> </a:t>
            </a:r>
            <a:r>
              <a:rPr lang="ru-RU" sz="1400" dirty="0" err="1"/>
              <a:t>можна</a:t>
            </a:r>
            <a:r>
              <a:rPr lang="ru-RU" sz="1400" dirty="0"/>
              <a:t> </a:t>
            </a:r>
            <a:r>
              <a:rPr lang="ru-RU" sz="1400" dirty="0" err="1"/>
              <a:t>зберігати</a:t>
            </a:r>
            <a:r>
              <a:rPr lang="ru-RU" sz="1400" dirty="0"/>
              <a:t> </a:t>
            </a:r>
            <a:r>
              <a:rPr lang="ru-RU" sz="1400" dirty="0" err="1"/>
              <a:t>дані</a:t>
            </a:r>
            <a:r>
              <a:rPr lang="ru-RU" sz="1400" dirty="0"/>
              <a:t>. 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19" name="Прямокутник: округлені кути 18">
            <a:extLst>
              <a:ext uri="{FF2B5EF4-FFF2-40B4-BE49-F238E27FC236}">
                <a16:creationId xmlns:a16="http://schemas.microsoft.com/office/drawing/2014/main" id="{B29BDDB4-C590-4564-9725-86BDAD110631}"/>
              </a:ext>
            </a:extLst>
          </p:cNvPr>
          <p:cNvSpPr/>
          <p:nvPr/>
        </p:nvSpPr>
        <p:spPr>
          <a:xfrm>
            <a:off x="442705" y="3363838"/>
            <a:ext cx="2176621" cy="1577539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35" name="Прямокутник: округлені кути 7">
            <a:hlinkClick r:id="rId6" action="ppaction://hlinksldjump"/>
            <a:extLst>
              <a:ext uri="{FF2B5EF4-FFF2-40B4-BE49-F238E27FC236}">
                <a16:creationId xmlns:a16="http://schemas.microsoft.com/office/drawing/2014/main" id="{5D48A0BE-49F7-4F4A-A75E-ECD17680D910}"/>
              </a:ext>
            </a:extLst>
          </p:cNvPr>
          <p:cNvSpPr/>
          <p:nvPr/>
        </p:nvSpPr>
        <p:spPr>
          <a:xfrm>
            <a:off x="522210" y="4693207"/>
            <a:ext cx="1805354" cy="626938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 Зберігання даних   </a:t>
            </a:r>
          </a:p>
        </p:txBody>
      </p:sp>
      <p:cxnSp>
        <p:nvCxnSpPr>
          <p:cNvPr id="36" name="Сполучна лінія: вигнута 11">
            <a:extLst>
              <a:ext uri="{FF2B5EF4-FFF2-40B4-BE49-F238E27FC236}">
                <a16:creationId xmlns:a16="http://schemas.microsoft.com/office/drawing/2014/main" id="{7607B2F6-52C9-40C1-BC74-AFAD63C0776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03466" y="1335707"/>
            <a:ext cx="12700" cy="2082543"/>
          </a:xfrm>
          <a:prstGeom prst="curvedConnector3">
            <a:avLst>
              <a:gd name="adj1" fmla="val 1800000"/>
            </a:avLst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Сполучна лінія: вигнута 12">
            <a:extLst>
              <a:ext uri="{FF2B5EF4-FFF2-40B4-BE49-F238E27FC236}">
                <a16:creationId xmlns:a16="http://schemas.microsoft.com/office/drawing/2014/main" id="{ABC0E6C9-6782-4E7C-BE05-35CAED1AFF6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80600" y="1322773"/>
            <a:ext cx="12700" cy="2083009"/>
          </a:xfrm>
          <a:prstGeom prst="curvedConnector3">
            <a:avLst>
              <a:gd name="adj1" fmla="val 1800000"/>
            </a:avLst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Сполучна лінія: вигнута 13">
            <a:extLst>
              <a:ext uri="{FF2B5EF4-FFF2-40B4-BE49-F238E27FC236}">
                <a16:creationId xmlns:a16="http://schemas.microsoft.com/office/drawing/2014/main" id="{54665805-E549-4E4C-A97C-B362D553DE2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80946" y="4467067"/>
            <a:ext cx="12700" cy="2082543"/>
          </a:xfrm>
          <a:prstGeom prst="curvedConnector3">
            <a:avLst>
              <a:gd name="adj1" fmla="val 1800000"/>
            </a:avLst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кутник: округлені кути 7">
            <a:hlinkClick r:id="rId6" action="ppaction://hlinksldjump"/>
            <a:extLst>
              <a:ext uri="{FF2B5EF4-FFF2-40B4-BE49-F238E27FC236}">
                <a16:creationId xmlns:a16="http://schemas.microsoft.com/office/drawing/2014/main" id="{C1329D9B-F82B-4EFC-9AEA-BACC20C6A231}"/>
              </a:ext>
            </a:extLst>
          </p:cNvPr>
          <p:cNvSpPr/>
          <p:nvPr/>
        </p:nvSpPr>
        <p:spPr>
          <a:xfrm>
            <a:off x="2604753" y="4693207"/>
            <a:ext cx="1805354" cy="626938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Читання та запис</a:t>
            </a:r>
          </a:p>
        </p:txBody>
      </p:sp>
      <p:sp>
        <p:nvSpPr>
          <p:cNvPr id="40" name="Прямокутник: округлені кути 7">
            <a:hlinkClick r:id="rId6" action="ppaction://hlinksldjump"/>
            <a:extLst>
              <a:ext uri="{FF2B5EF4-FFF2-40B4-BE49-F238E27FC236}">
                <a16:creationId xmlns:a16="http://schemas.microsoft.com/office/drawing/2014/main" id="{6376D6EA-7972-4BC7-9215-DCF5CFD8AD7A}"/>
              </a:ext>
            </a:extLst>
          </p:cNvPr>
          <p:cNvSpPr/>
          <p:nvPr/>
        </p:nvSpPr>
        <p:spPr>
          <a:xfrm>
            <a:off x="4687296" y="4693207"/>
            <a:ext cx="1805354" cy="626938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Поверхнева адресація</a:t>
            </a:r>
          </a:p>
        </p:txBody>
      </p:sp>
      <p:sp>
        <p:nvSpPr>
          <p:cNvPr id="41" name="Прямокутник: округлені кути 7">
            <a:hlinkClick r:id="rId6" action="ppaction://hlinksldjump"/>
            <a:extLst>
              <a:ext uri="{FF2B5EF4-FFF2-40B4-BE49-F238E27FC236}">
                <a16:creationId xmlns:a16="http://schemas.microsoft.com/office/drawing/2014/main" id="{916805EF-2A83-49ED-AC7A-77242387EBA5}"/>
              </a:ext>
            </a:extLst>
          </p:cNvPr>
          <p:cNvSpPr/>
          <p:nvPr/>
        </p:nvSpPr>
        <p:spPr>
          <a:xfrm>
            <a:off x="6770305" y="4693207"/>
            <a:ext cx="1805354" cy="626938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Механізм руху головки</a:t>
            </a:r>
          </a:p>
        </p:txBody>
      </p:sp>
      <p:sp>
        <p:nvSpPr>
          <p:cNvPr id="42" name="Прямокутник: округлені кути 7">
            <a:hlinkClick r:id="rId6" action="ppaction://hlinksldjump"/>
            <a:extLst>
              <a:ext uri="{FF2B5EF4-FFF2-40B4-BE49-F238E27FC236}">
                <a16:creationId xmlns:a16="http://schemas.microsoft.com/office/drawing/2014/main" id="{65A533AC-5F84-4459-8993-89638B13CC41}"/>
              </a:ext>
            </a:extLst>
          </p:cNvPr>
          <p:cNvSpPr/>
          <p:nvPr/>
        </p:nvSpPr>
        <p:spPr>
          <a:xfrm>
            <a:off x="8853314" y="4693207"/>
            <a:ext cx="1805354" cy="626938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 Електронний сигнал </a:t>
            </a:r>
          </a:p>
        </p:txBody>
      </p:sp>
      <p:cxnSp>
        <p:nvCxnSpPr>
          <p:cNvPr id="43" name="Сполучна лінія: вигнута 13">
            <a:extLst>
              <a:ext uri="{FF2B5EF4-FFF2-40B4-BE49-F238E27FC236}">
                <a16:creationId xmlns:a16="http://schemas.microsoft.com/office/drawing/2014/main" id="{7672C6C6-0882-4685-8DE0-7B446394DC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08137" y="4454132"/>
            <a:ext cx="12700" cy="2083009"/>
          </a:xfrm>
          <a:prstGeom prst="curvedConnector3">
            <a:avLst>
              <a:gd name="adj1" fmla="val 1800000"/>
            </a:avLst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2">
            <a:extLst>
              <a:ext uri="{FF2B5EF4-FFF2-40B4-BE49-F238E27FC236}">
                <a16:creationId xmlns:a16="http://schemas.microsoft.com/office/drawing/2014/main" id="{0085D66D-67D8-4A56-86F2-5FF67AEAD097}"/>
              </a:ext>
            </a:extLst>
          </p:cNvPr>
          <p:cNvCxnSpPr>
            <a:cxnSpLocks/>
          </p:cNvCxnSpPr>
          <p:nvPr/>
        </p:nvCxnSpPr>
        <p:spPr>
          <a:xfrm flipH="1" flipV="1">
            <a:off x="6492650" y="3253839"/>
            <a:ext cx="1180332" cy="109999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 зі стрілкою 24">
            <a:extLst>
              <a:ext uri="{FF2B5EF4-FFF2-40B4-BE49-F238E27FC236}">
                <a16:creationId xmlns:a16="http://schemas.microsoft.com/office/drawing/2014/main" id="{A4153D11-5C9B-4045-9734-10444165017C}"/>
              </a:ext>
            </a:extLst>
          </p:cNvPr>
          <p:cNvCxnSpPr>
            <a:cxnSpLocks/>
          </p:cNvCxnSpPr>
          <p:nvPr/>
        </p:nvCxnSpPr>
        <p:spPr>
          <a:xfrm flipH="1">
            <a:off x="6096000" y="4281788"/>
            <a:ext cx="1670695" cy="503968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572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11111E-6 L 0.28373 -0.17569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80" y="-879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animClr clrSpc="rgb" dir="cw">
                                      <p:cBhvr>
                                        <p:cTn id="5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set>
                                      <p:cBhvr>
                                        <p:cTn id="5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8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19" grpId="0" animBg="1"/>
      <p:bldP spid="35" grpId="0" animBg="1"/>
      <p:bldP spid="39" grpId="0" animBg="1"/>
      <p:bldP spid="40" grpId="0" animBg="1"/>
      <p:bldP spid="40" grpId="1" animBg="1"/>
      <p:bldP spid="40" grpId="2" animBg="1"/>
      <p:bldP spid="41" grpId="0" animBg="1"/>
      <p:bldP spid="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Группа 34">
            <a:extLst>
              <a:ext uri="{FF2B5EF4-FFF2-40B4-BE49-F238E27FC236}">
                <a16:creationId xmlns:a16="http://schemas.microsoft.com/office/drawing/2014/main" id="{C7C8AAA5-A63C-4234-9458-AB79709E3778}"/>
              </a:ext>
            </a:extLst>
          </p:cNvPr>
          <p:cNvGrpSpPr/>
          <p:nvPr/>
        </p:nvGrpSpPr>
        <p:grpSpPr>
          <a:xfrm>
            <a:off x="345233" y="2531706"/>
            <a:ext cx="9777726" cy="2397968"/>
            <a:chOff x="345233" y="2531706"/>
            <a:chExt cx="9777726" cy="2397968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2" name="Прямокутник: округлені кути 31">
              <a:extLst>
                <a:ext uri="{FF2B5EF4-FFF2-40B4-BE49-F238E27FC236}">
                  <a16:creationId xmlns:a16="http://schemas.microsoft.com/office/drawing/2014/main" id="{502CE24E-8C2E-431F-9668-5C7F127D3A37}"/>
                </a:ext>
              </a:extLst>
            </p:cNvPr>
            <p:cNvSpPr/>
            <p:nvPr/>
          </p:nvSpPr>
          <p:spPr>
            <a:xfrm>
              <a:off x="345233" y="2531706"/>
              <a:ext cx="1446622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3" name="Прямокутник: округлені кути 3">
              <a:extLst>
                <a:ext uri="{FF2B5EF4-FFF2-40B4-BE49-F238E27FC236}">
                  <a16:creationId xmlns:a16="http://schemas.microsoft.com/office/drawing/2014/main" id="{E8436992-B4EA-4F06-8C36-584C85367BEF}"/>
                </a:ext>
              </a:extLst>
            </p:cNvPr>
            <p:cNvSpPr/>
            <p:nvPr/>
          </p:nvSpPr>
          <p:spPr>
            <a:xfrm>
              <a:off x="2427776" y="2531706"/>
              <a:ext cx="1446622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44" name="Прямокутник: округлені кути 3">
              <a:extLst>
                <a:ext uri="{FF2B5EF4-FFF2-40B4-BE49-F238E27FC236}">
                  <a16:creationId xmlns:a16="http://schemas.microsoft.com/office/drawing/2014/main" id="{2B5C564B-F047-4B4C-9193-6A84DDD5EFE0}"/>
                </a:ext>
              </a:extLst>
            </p:cNvPr>
            <p:cNvSpPr/>
            <p:nvPr/>
          </p:nvSpPr>
          <p:spPr>
            <a:xfrm>
              <a:off x="4510319" y="2531706"/>
              <a:ext cx="1446622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45" name="Прямокутник: округлені кути 3">
              <a:extLst>
                <a:ext uri="{FF2B5EF4-FFF2-40B4-BE49-F238E27FC236}">
                  <a16:creationId xmlns:a16="http://schemas.microsoft.com/office/drawing/2014/main" id="{D25AE7B8-F0B5-4EA9-B49C-6F97A5AAF7C4}"/>
                </a:ext>
              </a:extLst>
            </p:cNvPr>
            <p:cNvSpPr/>
            <p:nvPr/>
          </p:nvSpPr>
          <p:spPr>
            <a:xfrm>
              <a:off x="6593328" y="2531706"/>
              <a:ext cx="1446622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46" name="Прямокутник: округлені кути 3">
              <a:extLst>
                <a:ext uri="{FF2B5EF4-FFF2-40B4-BE49-F238E27FC236}">
                  <a16:creationId xmlns:a16="http://schemas.microsoft.com/office/drawing/2014/main" id="{2223DA67-64D2-411F-A519-70B4A72F17B6}"/>
                </a:ext>
              </a:extLst>
            </p:cNvPr>
            <p:cNvSpPr/>
            <p:nvPr/>
          </p:nvSpPr>
          <p:spPr>
            <a:xfrm>
              <a:off x="8676337" y="2531706"/>
              <a:ext cx="1446622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6278E7A-0012-4099-9FC9-44E7D287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-308757"/>
            <a:ext cx="4722725" cy="1832190"/>
          </a:xfrm>
        </p:spPr>
        <p:txBody>
          <a:bodyPr>
            <a:normAutofit/>
          </a:bodyPr>
          <a:lstStyle/>
          <a:p>
            <a:r>
              <a:rPr lang="uk-UA" dirty="0"/>
              <a:t>Механізм руху головки</a:t>
            </a:r>
          </a:p>
        </p:txBody>
      </p:sp>
      <p:sp>
        <p:nvSpPr>
          <p:cNvPr id="2" name="Прямокутник: округлені кути 1">
            <a:extLst>
              <a:ext uri="{FF2B5EF4-FFF2-40B4-BE49-F238E27FC236}">
                <a16:creationId xmlns:a16="http://schemas.microsoft.com/office/drawing/2014/main" id="{BF31D0B0-FFBC-4BC1-8416-E578E90B5D8E}"/>
              </a:ext>
            </a:extLst>
          </p:cNvPr>
          <p:cNvSpPr/>
          <p:nvPr/>
        </p:nvSpPr>
        <p:spPr>
          <a:xfrm>
            <a:off x="3098660" y="2675350"/>
            <a:ext cx="2831289" cy="882064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Головка </a:t>
            </a:r>
            <a:r>
              <a:rPr lang="ru-RU" sz="1400" dirty="0" err="1"/>
              <a:t>зчитування</a:t>
            </a:r>
            <a:r>
              <a:rPr lang="ru-RU" sz="1400" dirty="0"/>
              <a:t>/</a:t>
            </a:r>
            <a:r>
              <a:rPr lang="ru-RU" sz="1400" dirty="0" err="1"/>
              <a:t>запису</a:t>
            </a:r>
            <a:r>
              <a:rPr lang="ru-RU" sz="1400" dirty="0"/>
              <a:t> </a:t>
            </a:r>
            <a:r>
              <a:rPr lang="ru-RU" sz="1400" dirty="0" err="1"/>
              <a:t>рухається</a:t>
            </a:r>
            <a:r>
              <a:rPr lang="ru-RU" sz="1400" dirty="0"/>
              <a:t> по диску за </a:t>
            </a:r>
            <a:r>
              <a:rPr lang="ru-RU" sz="1400" dirty="0" err="1"/>
              <a:t>допомогою</a:t>
            </a:r>
            <a:r>
              <a:rPr lang="ru-RU" sz="1400" dirty="0"/>
              <a:t> приводу.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19" name="Прямокутник: округлені кути 18">
            <a:extLst>
              <a:ext uri="{FF2B5EF4-FFF2-40B4-BE49-F238E27FC236}">
                <a16:creationId xmlns:a16="http://schemas.microsoft.com/office/drawing/2014/main" id="{B29BDDB4-C590-4564-9725-86BDAD110631}"/>
              </a:ext>
            </a:extLst>
          </p:cNvPr>
          <p:cNvSpPr/>
          <p:nvPr/>
        </p:nvSpPr>
        <p:spPr>
          <a:xfrm>
            <a:off x="442705" y="3363838"/>
            <a:ext cx="2176621" cy="1577539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22" name="Пряма зі стрілкою 21">
            <a:extLst>
              <a:ext uri="{FF2B5EF4-FFF2-40B4-BE49-F238E27FC236}">
                <a16:creationId xmlns:a16="http://schemas.microsoft.com/office/drawing/2014/main" id="{3F3AEF2C-A755-47BF-ACDF-823F15B27FBB}"/>
              </a:ext>
            </a:extLst>
          </p:cNvPr>
          <p:cNvCxnSpPr/>
          <p:nvPr/>
        </p:nvCxnSpPr>
        <p:spPr>
          <a:xfrm>
            <a:off x="4558352" y="5889009"/>
            <a:ext cx="204717" cy="0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кутник: округлені кути 7">
            <a:hlinkClick r:id="rId6" action="ppaction://hlinksldjump"/>
            <a:extLst>
              <a:ext uri="{FF2B5EF4-FFF2-40B4-BE49-F238E27FC236}">
                <a16:creationId xmlns:a16="http://schemas.microsoft.com/office/drawing/2014/main" id="{5D48A0BE-49F7-4F4A-A75E-ECD17680D910}"/>
              </a:ext>
            </a:extLst>
          </p:cNvPr>
          <p:cNvSpPr/>
          <p:nvPr/>
        </p:nvSpPr>
        <p:spPr>
          <a:xfrm>
            <a:off x="522210" y="4693207"/>
            <a:ext cx="1805354" cy="626938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 Зберігання даних   </a:t>
            </a:r>
          </a:p>
        </p:txBody>
      </p:sp>
      <p:cxnSp>
        <p:nvCxnSpPr>
          <p:cNvPr id="36" name="Сполучна лінія: вигнута 11">
            <a:extLst>
              <a:ext uri="{FF2B5EF4-FFF2-40B4-BE49-F238E27FC236}">
                <a16:creationId xmlns:a16="http://schemas.microsoft.com/office/drawing/2014/main" id="{7607B2F6-52C9-40C1-BC74-AFAD63C0776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03466" y="1335707"/>
            <a:ext cx="12700" cy="2082543"/>
          </a:xfrm>
          <a:prstGeom prst="curvedConnector3">
            <a:avLst>
              <a:gd name="adj1" fmla="val 1800000"/>
            </a:avLst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Сполучна лінія: вигнута 12">
            <a:extLst>
              <a:ext uri="{FF2B5EF4-FFF2-40B4-BE49-F238E27FC236}">
                <a16:creationId xmlns:a16="http://schemas.microsoft.com/office/drawing/2014/main" id="{ABC0E6C9-6782-4E7C-BE05-35CAED1AFF6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80600" y="1322773"/>
            <a:ext cx="12700" cy="2083009"/>
          </a:xfrm>
          <a:prstGeom prst="curvedConnector3">
            <a:avLst>
              <a:gd name="adj1" fmla="val 1800000"/>
            </a:avLst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Сполучна лінія: вигнута 13">
            <a:extLst>
              <a:ext uri="{FF2B5EF4-FFF2-40B4-BE49-F238E27FC236}">
                <a16:creationId xmlns:a16="http://schemas.microsoft.com/office/drawing/2014/main" id="{54665805-E549-4E4C-A97C-B362D553DE2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80946" y="4467067"/>
            <a:ext cx="12700" cy="2082543"/>
          </a:xfrm>
          <a:prstGeom prst="curvedConnector3">
            <a:avLst>
              <a:gd name="adj1" fmla="val 1800000"/>
            </a:avLst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кутник: округлені кути 7">
            <a:hlinkClick r:id="rId6" action="ppaction://hlinksldjump"/>
            <a:extLst>
              <a:ext uri="{FF2B5EF4-FFF2-40B4-BE49-F238E27FC236}">
                <a16:creationId xmlns:a16="http://schemas.microsoft.com/office/drawing/2014/main" id="{C1329D9B-F82B-4EFC-9AEA-BACC20C6A231}"/>
              </a:ext>
            </a:extLst>
          </p:cNvPr>
          <p:cNvSpPr/>
          <p:nvPr/>
        </p:nvSpPr>
        <p:spPr>
          <a:xfrm>
            <a:off x="2604753" y="4693207"/>
            <a:ext cx="1805354" cy="626938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Читання та запис</a:t>
            </a:r>
          </a:p>
        </p:txBody>
      </p:sp>
      <p:sp>
        <p:nvSpPr>
          <p:cNvPr id="40" name="Прямокутник: округлені кути 7">
            <a:hlinkClick r:id="rId6" action="ppaction://hlinksldjump"/>
            <a:extLst>
              <a:ext uri="{FF2B5EF4-FFF2-40B4-BE49-F238E27FC236}">
                <a16:creationId xmlns:a16="http://schemas.microsoft.com/office/drawing/2014/main" id="{6376D6EA-7972-4BC7-9215-DCF5CFD8AD7A}"/>
              </a:ext>
            </a:extLst>
          </p:cNvPr>
          <p:cNvSpPr/>
          <p:nvPr/>
        </p:nvSpPr>
        <p:spPr>
          <a:xfrm>
            <a:off x="4687296" y="4693207"/>
            <a:ext cx="1805354" cy="626938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Поверхнева адресація</a:t>
            </a:r>
          </a:p>
        </p:txBody>
      </p:sp>
      <p:sp>
        <p:nvSpPr>
          <p:cNvPr id="41" name="Прямокутник: округлені кути 7">
            <a:hlinkClick r:id="rId6" action="ppaction://hlinksldjump"/>
            <a:extLst>
              <a:ext uri="{FF2B5EF4-FFF2-40B4-BE49-F238E27FC236}">
                <a16:creationId xmlns:a16="http://schemas.microsoft.com/office/drawing/2014/main" id="{916805EF-2A83-49ED-AC7A-77242387EBA5}"/>
              </a:ext>
            </a:extLst>
          </p:cNvPr>
          <p:cNvSpPr/>
          <p:nvPr/>
        </p:nvSpPr>
        <p:spPr>
          <a:xfrm>
            <a:off x="6770305" y="4693207"/>
            <a:ext cx="1805354" cy="626938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Механізм руху головки</a:t>
            </a:r>
          </a:p>
        </p:txBody>
      </p:sp>
      <p:sp>
        <p:nvSpPr>
          <p:cNvPr id="42" name="Прямокутник: округлені кути 7">
            <a:hlinkClick r:id="rId6" action="ppaction://hlinksldjump"/>
            <a:extLst>
              <a:ext uri="{FF2B5EF4-FFF2-40B4-BE49-F238E27FC236}">
                <a16:creationId xmlns:a16="http://schemas.microsoft.com/office/drawing/2014/main" id="{65A533AC-5F84-4459-8993-89638B13CC41}"/>
              </a:ext>
            </a:extLst>
          </p:cNvPr>
          <p:cNvSpPr/>
          <p:nvPr/>
        </p:nvSpPr>
        <p:spPr>
          <a:xfrm>
            <a:off x="8853314" y="4693207"/>
            <a:ext cx="1805354" cy="626938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 Електронний сигнал </a:t>
            </a:r>
          </a:p>
        </p:txBody>
      </p:sp>
      <p:cxnSp>
        <p:nvCxnSpPr>
          <p:cNvPr id="43" name="Сполучна лінія: вигнута 13">
            <a:extLst>
              <a:ext uri="{FF2B5EF4-FFF2-40B4-BE49-F238E27FC236}">
                <a16:creationId xmlns:a16="http://schemas.microsoft.com/office/drawing/2014/main" id="{7672C6C6-0882-4685-8DE0-7B446394DC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08137" y="4454132"/>
            <a:ext cx="12700" cy="2083009"/>
          </a:xfrm>
          <a:prstGeom prst="curvedConnector3">
            <a:avLst>
              <a:gd name="adj1" fmla="val 1800000"/>
            </a:avLst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кутник: округлені кути 16">
            <a:extLst>
              <a:ext uri="{FF2B5EF4-FFF2-40B4-BE49-F238E27FC236}">
                <a16:creationId xmlns:a16="http://schemas.microsoft.com/office/drawing/2014/main" id="{EE7DF6D5-B845-4D30-8515-C2EE7AF8FDA7}"/>
              </a:ext>
            </a:extLst>
          </p:cNvPr>
          <p:cNvSpPr/>
          <p:nvPr/>
        </p:nvSpPr>
        <p:spPr>
          <a:xfrm>
            <a:off x="2963485" y="4574215"/>
            <a:ext cx="2710424" cy="1127634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Вона </a:t>
            </a:r>
            <a:r>
              <a:rPr lang="ru-RU" sz="1400" dirty="0" err="1"/>
              <a:t>дозволяє</a:t>
            </a:r>
            <a:r>
              <a:rPr lang="ru-RU" sz="1400" dirty="0"/>
              <a:t> </a:t>
            </a:r>
            <a:r>
              <a:rPr lang="ru-RU" sz="1400" dirty="0" err="1"/>
              <a:t>їй</a:t>
            </a:r>
            <a:r>
              <a:rPr lang="ru-RU" sz="1400" dirty="0"/>
              <a:t> </a:t>
            </a:r>
            <a:r>
              <a:rPr lang="ru-RU" sz="1400" dirty="0" err="1"/>
              <a:t>переміщатися</a:t>
            </a:r>
            <a:r>
              <a:rPr lang="ru-RU" sz="1400" dirty="0"/>
              <a:t> до </a:t>
            </a:r>
            <a:r>
              <a:rPr lang="ru-RU" sz="1400" dirty="0" err="1"/>
              <a:t>потрібної</a:t>
            </a:r>
            <a:r>
              <a:rPr lang="ru-RU" sz="1400" dirty="0"/>
              <a:t> </a:t>
            </a:r>
            <a:r>
              <a:rPr lang="ru-RU" sz="1400" dirty="0" err="1"/>
              <a:t>області</a:t>
            </a:r>
            <a:r>
              <a:rPr lang="ru-RU" sz="1400" dirty="0"/>
              <a:t> для </a:t>
            </a:r>
            <a:r>
              <a:rPr lang="ru-RU" sz="1400" dirty="0" err="1"/>
              <a:t>зчитування</a:t>
            </a:r>
            <a:r>
              <a:rPr lang="ru-RU" sz="1400" dirty="0"/>
              <a:t> </a:t>
            </a:r>
            <a:r>
              <a:rPr lang="ru-RU" sz="1400" dirty="0" err="1"/>
              <a:t>або</a:t>
            </a:r>
            <a:r>
              <a:rPr lang="ru-RU" sz="1400" dirty="0"/>
              <a:t> </a:t>
            </a:r>
            <a:r>
              <a:rPr lang="ru-RU" sz="1400" dirty="0" err="1"/>
              <a:t>запису</a:t>
            </a:r>
            <a:r>
              <a:rPr lang="ru-RU" sz="1400" dirty="0"/>
              <a:t> </a:t>
            </a:r>
            <a:r>
              <a:rPr lang="ru-RU" sz="1400" dirty="0" err="1"/>
              <a:t>даних</a:t>
            </a:r>
            <a:r>
              <a:rPr lang="ru-RU" sz="1400" dirty="0"/>
              <a:t>.</a:t>
            </a:r>
            <a:endParaRPr lang="uk-UA" sz="1100" dirty="0">
              <a:solidFill>
                <a:srgbClr val="FFF8E4"/>
              </a:solidFill>
            </a:endParaRPr>
          </a:p>
        </p:txBody>
      </p:sp>
      <p:cxnSp>
        <p:nvCxnSpPr>
          <p:cNvPr id="25" name="Пряма зі стрілкою 22">
            <a:extLst>
              <a:ext uri="{FF2B5EF4-FFF2-40B4-BE49-F238E27FC236}">
                <a16:creationId xmlns:a16="http://schemas.microsoft.com/office/drawing/2014/main" id="{AF4E6019-B4B2-47C9-BA55-5E89055ED541}"/>
              </a:ext>
            </a:extLst>
          </p:cNvPr>
          <p:cNvCxnSpPr>
            <a:cxnSpLocks/>
          </p:cNvCxnSpPr>
          <p:nvPr/>
        </p:nvCxnSpPr>
        <p:spPr>
          <a:xfrm flipH="1" flipV="1">
            <a:off x="6236441" y="3161042"/>
            <a:ext cx="1530254" cy="293610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 зі стрілкою 24">
            <a:extLst>
              <a:ext uri="{FF2B5EF4-FFF2-40B4-BE49-F238E27FC236}">
                <a16:creationId xmlns:a16="http://schemas.microsoft.com/office/drawing/2014/main" id="{F7FA6068-1483-4973-BB4C-1C35B1060BB2}"/>
              </a:ext>
            </a:extLst>
          </p:cNvPr>
          <p:cNvCxnSpPr>
            <a:cxnSpLocks/>
          </p:cNvCxnSpPr>
          <p:nvPr/>
        </p:nvCxnSpPr>
        <p:spPr>
          <a:xfrm flipH="1">
            <a:off x="6096000" y="4281788"/>
            <a:ext cx="1670695" cy="503968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51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0.11198 -0.17731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-8866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animClr clrSpc="rgb" dir="cw">
                                      <p:cBhvr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8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35" grpId="0" animBg="1"/>
      <p:bldP spid="39" grpId="0" animBg="1"/>
      <p:bldP spid="40" grpId="0" animBg="1"/>
      <p:bldP spid="41" grpId="0" animBg="1"/>
      <p:bldP spid="41" grpId="1" animBg="1"/>
      <p:bldP spid="41" grpId="2" animBg="1"/>
      <p:bldP spid="42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Группа 34">
            <a:extLst>
              <a:ext uri="{FF2B5EF4-FFF2-40B4-BE49-F238E27FC236}">
                <a16:creationId xmlns:a16="http://schemas.microsoft.com/office/drawing/2014/main" id="{B7A13275-B04E-4392-8F96-83A290CBD5EC}"/>
              </a:ext>
            </a:extLst>
          </p:cNvPr>
          <p:cNvGrpSpPr/>
          <p:nvPr/>
        </p:nvGrpSpPr>
        <p:grpSpPr>
          <a:xfrm>
            <a:off x="345233" y="2531706"/>
            <a:ext cx="9777726" cy="2397968"/>
            <a:chOff x="345233" y="2531706"/>
            <a:chExt cx="9777726" cy="2397968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5" name="Прямокутник: округлені кути 24">
              <a:extLst>
                <a:ext uri="{FF2B5EF4-FFF2-40B4-BE49-F238E27FC236}">
                  <a16:creationId xmlns:a16="http://schemas.microsoft.com/office/drawing/2014/main" id="{0B5C9A8D-B081-44B2-83F8-8732B44D9E52}"/>
                </a:ext>
              </a:extLst>
            </p:cNvPr>
            <p:cNvSpPr/>
            <p:nvPr/>
          </p:nvSpPr>
          <p:spPr>
            <a:xfrm>
              <a:off x="345233" y="2531706"/>
              <a:ext cx="1446622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29" name="Прямокутник: округлені кути 3">
              <a:extLst>
                <a:ext uri="{FF2B5EF4-FFF2-40B4-BE49-F238E27FC236}">
                  <a16:creationId xmlns:a16="http://schemas.microsoft.com/office/drawing/2014/main" id="{5CB3C00B-CEF4-4462-BB95-01D68DBCBC87}"/>
                </a:ext>
              </a:extLst>
            </p:cNvPr>
            <p:cNvSpPr/>
            <p:nvPr/>
          </p:nvSpPr>
          <p:spPr>
            <a:xfrm>
              <a:off x="2427776" y="2531706"/>
              <a:ext cx="1446622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2" name="Прямокутник: округлені кути 3">
              <a:extLst>
                <a:ext uri="{FF2B5EF4-FFF2-40B4-BE49-F238E27FC236}">
                  <a16:creationId xmlns:a16="http://schemas.microsoft.com/office/drawing/2014/main" id="{5C2F7953-8773-4AE3-9EF9-BEC05443A12F}"/>
                </a:ext>
              </a:extLst>
            </p:cNvPr>
            <p:cNvSpPr/>
            <p:nvPr/>
          </p:nvSpPr>
          <p:spPr>
            <a:xfrm>
              <a:off x="4510319" y="2531706"/>
              <a:ext cx="1446622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3" name="Прямокутник: округлені кути 3">
              <a:extLst>
                <a:ext uri="{FF2B5EF4-FFF2-40B4-BE49-F238E27FC236}">
                  <a16:creationId xmlns:a16="http://schemas.microsoft.com/office/drawing/2014/main" id="{D6686264-1145-4E6F-973D-971C35E2CE4E}"/>
                </a:ext>
              </a:extLst>
            </p:cNvPr>
            <p:cNvSpPr/>
            <p:nvPr/>
          </p:nvSpPr>
          <p:spPr>
            <a:xfrm>
              <a:off x="6593328" y="2531706"/>
              <a:ext cx="1446622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44" name="Прямокутник: округлені кути 3">
              <a:extLst>
                <a:ext uri="{FF2B5EF4-FFF2-40B4-BE49-F238E27FC236}">
                  <a16:creationId xmlns:a16="http://schemas.microsoft.com/office/drawing/2014/main" id="{93515586-F9BE-4853-B37D-921AAF7A505B}"/>
                </a:ext>
              </a:extLst>
            </p:cNvPr>
            <p:cNvSpPr/>
            <p:nvPr/>
          </p:nvSpPr>
          <p:spPr>
            <a:xfrm>
              <a:off x="8676337" y="2531706"/>
              <a:ext cx="1446622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6278E7A-0012-4099-9FC9-44E7D287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-308757"/>
            <a:ext cx="4722725" cy="1846612"/>
          </a:xfrm>
        </p:spPr>
        <p:txBody>
          <a:bodyPr>
            <a:normAutofit/>
          </a:bodyPr>
          <a:lstStyle/>
          <a:p>
            <a:r>
              <a:rPr lang="uk-UA" dirty="0"/>
              <a:t>Електричний сигнал</a:t>
            </a:r>
          </a:p>
        </p:txBody>
      </p:sp>
      <p:sp>
        <p:nvSpPr>
          <p:cNvPr id="2" name="Прямокутник: округлені кути 1">
            <a:extLst>
              <a:ext uri="{FF2B5EF4-FFF2-40B4-BE49-F238E27FC236}">
                <a16:creationId xmlns:a16="http://schemas.microsoft.com/office/drawing/2014/main" id="{BF31D0B0-FFBC-4BC1-8416-E578E90B5D8E}"/>
              </a:ext>
            </a:extLst>
          </p:cNvPr>
          <p:cNvSpPr/>
          <p:nvPr/>
        </p:nvSpPr>
        <p:spPr>
          <a:xfrm>
            <a:off x="3044553" y="2684271"/>
            <a:ext cx="2830854" cy="1670630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Коли головка </a:t>
            </a:r>
            <a:r>
              <a:rPr lang="ru-RU" sz="1400" dirty="0" err="1"/>
              <a:t>зчитування</a:t>
            </a:r>
            <a:r>
              <a:rPr lang="ru-RU" sz="1400" dirty="0"/>
              <a:t>/</a:t>
            </a:r>
            <a:r>
              <a:rPr lang="ru-RU" sz="1400" dirty="0" err="1"/>
              <a:t>запису</a:t>
            </a:r>
            <a:r>
              <a:rPr lang="ru-RU" sz="1400" dirty="0"/>
              <a:t> </a:t>
            </a:r>
            <a:r>
              <a:rPr lang="ru-RU" sz="1400" dirty="0" err="1"/>
              <a:t>перебуває</a:t>
            </a:r>
            <a:r>
              <a:rPr lang="ru-RU" sz="1400" dirty="0"/>
              <a:t> над </a:t>
            </a:r>
            <a:r>
              <a:rPr lang="ru-RU" sz="1400" dirty="0" err="1"/>
              <a:t>певною</a:t>
            </a:r>
            <a:r>
              <a:rPr lang="ru-RU" sz="1400" dirty="0"/>
              <a:t> </a:t>
            </a:r>
            <a:r>
              <a:rPr lang="ru-RU" sz="1400" dirty="0" err="1"/>
              <a:t>областю</a:t>
            </a:r>
            <a:r>
              <a:rPr lang="ru-RU" sz="1400" dirty="0"/>
              <a:t> диска, вона </a:t>
            </a:r>
            <a:r>
              <a:rPr lang="ru-RU" sz="1400" dirty="0" err="1"/>
              <a:t>генерує</a:t>
            </a:r>
            <a:r>
              <a:rPr lang="ru-RU" sz="1400" dirty="0"/>
              <a:t> </a:t>
            </a:r>
            <a:r>
              <a:rPr lang="ru-RU" sz="1400" dirty="0" err="1"/>
              <a:t>електричні</a:t>
            </a:r>
            <a:r>
              <a:rPr lang="ru-RU" sz="1400" dirty="0"/>
              <a:t> </a:t>
            </a:r>
            <a:r>
              <a:rPr lang="ru-RU" sz="1400" dirty="0" err="1"/>
              <a:t>сигнали</a:t>
            </a:r>
            <a:r>
              <a:rPr lang="ru-RU" sz="1400" dirty="0"/>
              <a:t>, </a:t>
            </a:r>
            <a:r>
              <a:rPr lang="ru-RU" sz="1400" dirty="0" err="1"/>
              <a:t>які</a:t>
            </a:r>
            <a:r>
              <a:rPr lang="ru-RU" sz="1400" dirty="0"/>
              <a:t> </a:t>
            </a:r>
            <a:r>
              <a:rPr lang="ru-RU" sz="1400" dirty="0" err="1"/>
              <a:t>інтерпретуються</a:t>
            </a:r>
            <a:r>
              <a:rPr lang="ru-RU" sz="1400" dirty="0"/>
              <a:t> як </a:t>
            </a:r>
            <a:r>
              <a:rPr lang="ru-RU" sz="1400" dirty="0" err="1"/>
              <a:t>біти</a:t>
            </a:r>
            <a:r>
              <a:rPr lang="ru-RU" sz="1400" dirty="0"/>
              <a:t> </a:t>
            </a:r>
            <a:r>
              <a:rPr lang="ru-RU" sz="1400" dirty="0" err="1"/>
              <a:t>інформації</a:t>
            </a:r>
            <a:r>
              <a:rPr lang="ru-RU" sz="1400" dirty="0"/>
              <a:t>. 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22" name="Пряма зі стрілкою 21">
            <a:extLst>
              <a:ext uri="{FF2B5EF4-FFF2-40B4-BE49-F238E27FC236}">
                <a16:creationId xmlns:a16="http://schemas.microsoft.com/office/drawing/2014/main" id="{3F3AEF2C-A755-47BF-ACDF-823F15B27FBB}"/>
              </a:ext>
            </a:extLst>
          </p:cNvPr>
          <p:cNvCxnSpPr/>
          <p:nvPr/>
        </p:nvCxnSpPr>
        <p:spPr>
          <a:xfrm>
            <a:off x="4558352" y="5889009"/>
            <a:ext cx="204717" cy="0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5D48A0BE-49F7-4F4A-A75E-ECD17680D910}"/>
              </a:ext>
            </a:extLst>
          </p:cNvPr>
          <p:cNvSpPr/>
          <p:nvPr/>
        </p:nvSpPr>
        <p:spPr>
          <a:xfrm>
            <a:off x="522210" y="4693207"/>
            <a:ext cx="1805354" cy="626938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 Зберігання даних   </a:t>
            </a:r>
          </a:p>
        </p:txBody>
      </p:sp>
      <p:cxnSp>
        <p:nvCxnSpPr>
          <p:cNvPr id="36" name="Сполучна лінія: вигнута 11">
            <a:extLst>
              <a:ext uri="{FF2B5EF4-FFF2-40B4-BE49-F238E27FC236}">
                <a16:creationId xmlns:a16="http://schemas.microsoft.com/office/drawing/2014/main" id="{7607B2F6-52C9-40C1-BC74-AFAD63C0776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03466" y="1335707"/>
            <a:ext cx="12700" cy="2082543"/>
          </a:xfrm>
          <a:prstGeom prst="curvedConnector3">
            <a:avLst>
              <a:gd name="adj1" fmla="val 1800000"/>
            </a:avLst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Сполучна лінія: вигнута 12">
            <a:extLst>
              <a:ext uri="{FF2B5EF4-FFF2-40B4-BE49-F238E27FC236}">
                <a16:creationId xmlns:a16="http://schemas.microsoft.com/office/drawing/2014/main" id="{ABC0E6C9-6782-4E7C-BE05-35CAED1AFF6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80600" y="1322773"/>
            <a:ext cx="12700" cy="2083009"/>
          </a:xfrm>
          <a:prstGeom prst="curvedConnector3">
            <a:avLst>
              <a:gd name="adj1" fmla="val 1800000"/>
            </a:avLst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Сполучна лінія: вигнута 13">
            <a:extLst>
              <a:ext uri="{FF2B5EF4-FFF2-40B4-BE49-F238E27FC236}">
                <a16:creationId xmlns:a16="http://schemas.microsoft.com/office/drawing/2014/main" id="{54665805-E549-4E4C-A97C-B362D553DE2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80946" y="4467067"/>
            <a:ext cx="12700" cy="2082543"/>
          </a:xfrm>
          <a:prstGeom prst="curvedConnector3">
            <a:avLst>
              <a:gd name="adj1" fmla="val 1800000"/>
            </a:avLst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C1329D9B-F82B-4EFC-9AEA-BACC20C6A231}"/>
              </a:ext>
            </a:extLst>
          </p:cNvPr>
          <p:cNvSpPr/>
          <p:nvPr/>
        </p:nvSpPr>
        <p:spPr>
          <a:xfrm>
            <a:off x="2604753" y="4693207"/>
            <a:ext cx="1805354" cy="626938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Читання та запис</a:t>
            </a:r>
          </a:p>
        </p:txBody>
      </p:sp>
      <p:sp>
        <p:nvSpPr>
          <p:cNvPr id="40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6376D6EA-7972-4BC7-9215-DCF5CFD8AD7A}"/>
              </a:ext>
            </a:extLst>
          </p:cNvPr>
          <p:cNvSpPr/>
          <p:nvPr/>
        </p:nvSpPr>
        <p:spPr>
          <a:xfrm>
            <a:off x="4687296" y="4693207"/>
            <a:ext cx="1805354" cy="626938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Поверхнева адресація</a:t>
            </a:r>
          </a:p>
        </p:txBody>
      </p:sp>
      <p:sp>
        <p:nvSpPr>
          <p:cNvPr id="41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916805EF-2A83-49ED-AC7A-77242387EBA5}"/>
              </a:ext>
            </a:extLst>
          </p:cNvPr>
          <p:cNvSpPr/>
          <p:nvPr/>
        </p:nvSpPr>
        <p:spPr>
          <a:xfrm>
            <a:off x="6770305" y="4693207"/>
            <a:ext cx="1805354" cy="626938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Механізм руху головки</a:t>
            </a:r>
          </a:p>
        </p:txBody>
      </p:sp>
      <p:sp>
        <p:nvSpPr>
          <p:cNvPr id="42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65A533AC-5F84-4459-8993-89638B13CC41}"/>
              </a:ext>
            </a:extLst>
          </p:cNvPr>
          <p:cNvSpPr/>
          <p:nvPr/>
        </p:nvSpPr>
        <p:spPr>
          <a:xfrm>
            <a:off x="8853314" y="4693207"/>
            <a:ext cx="1805354" cy="626938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 Електронний сигнал </a:t>
            </a:r>
          </a:p>
        </p:txBody>
      </p:sp>
      <p:cxnSp>
        <p:nvCxnSpPr>
          <p:cNvPr id="43" name="Сполучна лінія: вигнута 13">
            <a:extLst>
              <a:ext uri="{FF2B5EF4-FFF2-40B4-BE49-F238E27FC236}">
                <a16:creationId xmlns:a16="http://schemas.microsoft.com/office/drawing/2014/main" id="{7672C6C6-0882-4685-8DE0-7B446394DC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08137" y="4454132"/>
            <a:ext cx="12700" cy="2083009"/>
          </a:xfrm>
          <a:prstGeom prst="curvedConnector3">
            <a:avLst>
              <a:gd name="adj1" fmla="val 1800000"/>
            </a:avLst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кутник: округлені кути 16">
            <a:extLst>
              <a:ext uri="{FF2B5EF4-FFF2-40B4-BE49-F238E27FC236}">
                <a16:creationId xmlns:a16="http://schemas.microsoft.com/office/drawing/2014/main" id="{EE7DF6D5-B845-4D30-8515-C2EE7AF8FDA7}"/>
              </a:ext>
            </a:extLst>
          </p:cNvPr>
          <p:cNvSpPr/>
          <p:nvPr/>
        </p:nvSpPr>
        <p:spPr>
          <a:xfrm>
            <a:off x="2698831" y="4851511"/>
            <a:ext cx="2830853" cy="1119111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Ці</a:t>
            </a:r>
            <a:r>
              <a:rPr lang="ru-RU" sz="1400" dirty="0"/>
              <a:t> </a:t>
            </a:r>
            <a:r>
              <a:rPr lang="ru-RU" sz="1400" dirty="0" err="1"/>
              <a:t>сигнали</a:t>
            </a:r>
            <a:r>
              <a:rPr lang="ru-RU" sz="1400" dirty="0"/>
              <a:t> </a:t>
            </a:r>
            <a:r>
              <a:rPr lang="ru-RU" sz="1400" dirty="0" err="1"/>
              <a:t>передаються</a:t>
            </a:r>
            <a:r>
              <a:rPr lang="ru-RU" sz="1400" dirty="0"/>
              <a:t> до контролера диска для </a:t>
            </a:r>
            <a:r>
              <a:rPr lang="ru-RU" sz="1400" dirty="0" err="1"/>
              <a:t>обробки</a:t>
            </a:r>
            <a:r>
              <a:rPr lang="ru-RU" sz="1400" dirty="0"/>
              <a:t> та </a:t>
            </a:r>
            <a:r>
              <a:rPr lang="ru-RU" sz="1400" dirty="0" err="1"/>
              <a:t>подальшої</a:t>
            </a:r>
            <a:r>
              <a:rPr lang="ru-RU" sz="1400" dirty="0"/>
              <a:t> </a:t>
            </a:r>
            <a:r>
              <a:rPr lang="ru-RU" sz="1400" dirty="0" err="1"/>
              <a:t>передачі</a:t>
            </a:r>
            <a:r>
              <a:rPr lang="ru-RU" sz="1400" dirty="0"/>
              <a:t> до </a:t>
            </a:r>
            <a:r>
              <a:rPr lang="ru-RU" sz="1400" dirty="0" err="1"/>
              <a:t>комп'ютера</a:t>
            </a:r>
            <a:r>
              <a:rPr lang="ru-RU" sz="1400" dirty="0"/>
              <a:t>.</a:t>
            </a:r>
            <a:endParaRPr lang="uk-UA" sz="1100" dirty="0">
              <a:solidFill>
                <a:srgbClr val="FFF8E4"/>
              </a:solidFill>
            </a:endParaRPr>
          </a:p>
        </p:txBody>
      </p:sp>
      <p:cxnSp>
        <p:nvCxnSpPr>
          <p:cNvPr id="45" name="Пряма зі стрілкою 22">
            <a:extLst>
              <a:ext uri="{FF2B5EF4-FFF2-40B4-BE49-F238E27FC236}">
                <a16:creationId xmlns:a16="http://schemas.microsoft.com/office/drawing/2014/main" id="{BA3EC7F1-DD85-484F-80C1-74F7E8E8647E}"/>
              </a:ext>
            </a:extLst>
          </p:cNvPr>
          <p:cNvCxnSpPr>
            <a:cxnSpLocks/>
          </p:cNvCxnSpPr>
          <p:nvPr/>
        </p:nvCxnSpPr>
        <p:spPr>
          <a:xfrm flipH="1" flipV="1">
            <a:off x="6028520" y="3329482"/>
            <a:ext cx="1483570" cy="154530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 зі стрілкою 24">
            <a:extLst>
              <a:ext uri="{FF2B5EF4-FFF2-40B4-BE49-F238E27FC236}">
                <a16:creationId xmlns:a16="http://schemas.microsoft.com/office/drawing/2014/main" id="{7FE97756-EBA8-499B-996D-2EE37F71CF9C}"/>
              </a:ext>
            </a:extLst>
          </p:cNvPr>
          <p:cNvCxnSpPr>
            <a:cxnSpLocks/>
          </p:cNvCxnSpPr>
          <p:nvPr/>
        </p:nvCxnSpPr>
        <p:spPr>
          <a:xfrm flipH="1">
            <a:off x="6113127" y="4532129"/>
            <a:ext cx="1670695" cy="503968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Прямокутник: округлені кути 46">
            <a:extLst>
              <a:ext uri="{FF2B5EF4-FFF2-40B4-BE49-F238E27FC236}">
                <a16:creationId xmlns:a16="http://schemas.microsoft.com/office/drawing/2014/main" id="{F61DF42D-C014-4634-93FE-B622577DC16B}"/>
              </a:ext>
            </a:extLst>
          </p:cNvPr>
          <p:cNvSpPr/>
          <p:nvPr/>
        </p:nvSpPr>
        <p:spPr>
          <a:xfrm>
            <a:off x="442705" y="3363838"/>
            <a:ext cx="2176621" cy="1577539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400" dirty="0">
              <a:solidFill>
                <a:srgbClr val="FFF8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40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11111E-6 L -0.05013 -0.15278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3" y="-7639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animClr clrSpc="rgb" dir="cw">
                                      <p:cBhvr>
                                        <p:cTn id="6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set>
                                      <p:cBhvr>
                                        <p:cTn id="6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8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5" grpId="0" animBg="1"/>
      <p:bldP spid="39" grpId="0" animBg="1"/>
      <p:bldP spid="40" grpId="0" animBg="1"/>
      <p:bldP spid="41" grpId="0" animBg="1"/>
      <p:bldP spid="42" grpId="0" animBg="1"/>
      <p:bldP spid="42" grpId="1" animBg="1"/>
      <p:bldP spid="42" grpId="2" animBg="1"/>
      <p:bldP spid="17" grpId="0" animBg="1"/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9CED2D-6FB2-46B5-9DAB-04AB88EA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83128"/>
            <a:ext cx="5029999" cy="1413164"/>
          </a:xfrm>
        </p:spPr>
        <p:txBody>
          <a:bodyPr>
            <a:normAutofit/>
          </a:bodyPr>
          <a:lstStyle/>
          <a:p>
            <a:r>
              <a:rPr lang="uk-UA" dirty="0"/>
              <a:t>Використані джерела</a:t>
            </a:r>
            <a:endParaRPr lang="ru-U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9DD66C-AE26-482E-92EE-692F7E785B82}"/>
              </a:ext>
            </a:extLst>
          </p:cNvPr>
          <p:cNvSpPr txBox="1"/>
          <p:nvPr/>
        </p:nvSpPr>
        <p:spPr>
          <a:xfrm>
            <a:off x="1236518" y="3574472"/>
            <a:ext cx="67644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hlinkClick r:id="rId2"/>
              </a:rPr>
              <a:t>https://en.wikipedia.org/wiki/Central_processing_unit</a:t>
            </a:r>
            <a:endParaRPr lang="uk-UA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hlinkClick r:id="rId3"/>
              </a:rPr>
              <a:t>https://www.techtarget.com/whatis/definition/processor</a:t>
            </a:r>
            <a:endParaRPr lang="uk-UA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hlinkClick r:id="rId4"/>
              </a:rPr>
              <a:t>https://wouodl.wordpress.com/unit-2/2-2-components-of-a-system-unit/principles-of-processor-operation/</a:t>
            </a:r>
            <a:r>
              <a:rPr lang="uk-UA" dirty="0"/>
              <a:t>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4291670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Краєвид">
  <a:themeElements>
    <a:clrScheme name="Крає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Крає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Крає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TM03457515[[fn=Краєвид]]</Template>
  <TotalTime>605</TotalTime>
  <Words>314</Words>
  <Application>Microsoft Office PowerPoint</Application>
  <PresentationFormat>Широкий екран</PresentationFormat>
  <Paragraphs>58</Paragraphs>
  <Slides>8</Slides>
  <Notes>5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8</vt:i4>
      </vt:variant>
    </vt:vector>
  </HeadingPairs>
  <TitlesOfParts>
    <vt:vector size="14" baseType="lpstr">
      <vt:lpstr>Arial</vt:lpstr>
      <vt:lpstr>Calibri</vt:lpstr>
      <vt:lpstr>Century Schoolbook</vt:lpstr>
      <vt:lpstr>Courier New</vt:lpstr>
      <vt:lpstr>Wingdings 2</vt:lpstr>
      <vt:lpstr>Краєвид</vt:lpstr>
      <vt:lpstr>Принцип роботи жорсткого диску</vt:lpstr>
      <vt:lpstr>Презентація PowerPoint</vt:lpstr>
      <vt:lpstr>Зберігання  даних</vt:lpstr>
      <vt:lpstr>Читання та запис данних</vt:lpstr>
      <vt:lpstr>Поверхнева адресація</vt:lpstr>
      <vt:lpstr>Механізм руху головки</vt:lpstr>
      <vt:lpstr>Електричний сигнал</vt:lpstr>
      <vt:lpstr>Використані джерела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student</dc:creator>
  <cp:lastModifiedBy>student</cp:lastModifiedBy>
  <cp:revision>65</cp:revision>
  <dcterms:created xsi:type="dcterms:W3CDTF">2024-05-28T06:26:00Z</dcterms:created>
  <dcterms:modified xsi:type="dcterms:W3CDTF">2024-06-14T06:23:38Z</dcterms:modified>
</cp:coreProperties>
</file>